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docProps/custom.xml" ContentType="application/vnd.openxmlformats-officedocument.custom-properties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Default Extension="emf" ContentType="image/x-emf"/>
  <Override PartName="/ppt/tags/tag3.xml" ContentType="application/vnd.openxmlformats-officedocument.presentationml.tags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7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756" r:id="rId2"/>
  </p:sldMasterIdLst>
  <p:notesMasterIdLst>
    <p:notesMasterId r:id="rId33"/>
  </p:notesMasterIdLst>
  <p:handoutMasterIdLst>
    <p:handoutMasterId r:id="rId34"/>
  </p:handoutMasterIdLst>
  <p:sldIdLst>
    <p:sldId id="408" r:id="rId3"/>
    <p:sldId id="582" r:id="rId4"/>
    <p:sldId id="324" r:id="rId5"/>
    <p:sldId id="591" r:id="rId6"/>
    <p:sldId id="580" r:id="rId7"/>
    <p:sldId id="599" r:id="rId8"/>
    <p:sldId id="600" r:id="rId9"/>
    <p:sldId id="598" r:id="rId10"/>
    <p:sldId id="566" r:id="rId11"/>
    <p:sldId id="568" r:id="rId12"/>
    <p:sldId id="593" r:id="rId13"/>
    <p:sldId id="594" r:id="rId14"/>
    <p:sldId id="597" r:id="rId15"/>
    <p:sldId id="595" r:id="rId16"/>
    <p:sldId id="596" r:id="rId17"/>
    <p:sldId id="567" r:id="rId18"/>
    <p:sldId id="574" r:id="rId19"/>
    <p:sldId id="592" r:id="rId20"/>
    <p:sldId id="585" r:id="rId21"/>
    <p:sldId id="578" r:id="rId22"/>
    <p:sldId id="579" r:id="rId23"/>
    <p:sldId id="583" r:id="rId24"/>
    <p:sldId id="584" r:id="rId25"/>
    <p:sldId id="586" r:id="rId26"/>
    <p:sldId id="587" r:id="rId27"/>
    <p:sldId id="588" r:id="rId28"/>
    <p:sldId id="589" r:id="rId29"/>
    <p:sldId id="423" r:id="rId30"/>
    <p:sldId id="577" r:id="rId31"/>
    <p:sldId id="323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u="sng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u="sng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u="sng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u="sng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0000CC"/>
    <a:srgbClr val="CD0920"/>
    <a:srgbClr val="000066"/>
    <a:srgbClr val="00CC00"/>
    <a:srgbClr val="FF3300"/>
    <a:srgbClr val="0033CC"/>
    <a:srgbClr val="1F9D2B"/>
    <a:srgbClr val="928BC3"/>
    <a:srgbClr val="B02A00"/>
    <a:srgbClr val="E34D0B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60" autoAdjust="0"/>
    <p:restoredTop sz="95988" autoAdjust="0"/>
  </p:normalViewPr>
  <p:slideViewPr>
    <p:cSldViewPr>
      <p:cViewPr>
        <p:scale>
          <a:sx n="63" d="100"/>
          <a:sy n="63" d="100"/>
        </p:scale>
        <p:origin x="-1404" y="-9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2030" y="-67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0F4329-C598-4593-B7C1-613D7B202790}" type="doc">
      <dgm:prSet loTypeId="urn:microsoft.com/office/officeart/2009/3/layout/IncreasingArrowsProcess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2A1E30-A4BD-40B0-A02B-E459AA45EB57}">
      <dgm:prSet phldrT="[Текст]"/>
      <dgm:spPr>
        <a:solidFill>
          <a:srgbClr val="FFFF66"/>
        </a:solidFill>
      </dgm:spPr>
      <dgm:t>
        <a:bodyPr/>
        <a:lstStyle/>
        <a:p>
          <a:r>
            <a:rPr lang="ru-RU" dirty="0" smtClean="0"/>
            <a:t>Розничный блок</a:t>
          </a:r>
          <a:endParaRPr lang="ru-RU" dirty="0"/>
        </a:p>
      </dgm:t>
    </dgm:pt>
    <dgm:pt modelId="{3E67E643-98D6-4630-98F1-7D54E667BD0B}" type="parTrans" cxnId="{A02254D6-4218-4F39-B663-01B8B7F2CC6A}">
      <dgm:prSet/>
      <dgm:spPr/>
      <dgm:t>
        <a:bodyPr/>
        <a:lstStyle/>
        <a:p>
          <a:endParaRPr lang="ru-RU"/>
        </a:p>
      </dgm:t>
    </dgm:pt>
    <dgm:pt modelId="{6A08E87C-0A95-4E46-A6EB-58C4D42F8378}" type="sibTrans" cxnId="{A02254D6-4218-4F39-B663-01B8B7F2CC6A}">
      <dgm:prSet/>
      <dgm:spPr/>
      <dgm:t>
        <a:bodyPr/>
        <a:lstStyle/>
        <a:p>
          <a:endParaRPr lang="ru-RU"/>
        </a:p>
      </dgm:t>
    </dgm:pt>
    <dgm:pt modelId="{4B2AF43F-7AAC-4F29-9357-908A3DA6E5AC}">
      <dgm:prSet phldrT="[Текст]" custT="1"/>
      <dgm:spPr>
        <a:solidFill>
          <a:srgbClr val="FFFF66">
            <a:alpha val="30000"/>
          </a:srgbClr>
        </a:solidFill>
      </dgm:spPr>
      <dgm:t>
        <a:bodyPr/>
        <a:lstStyle/>
        <a:p>
          <a:pPr algn="ctr"/>
          <a:r>
            <a:rPr lang="ru-RU" sz="1600" b="1" dirty="0" smtClean="0"/>
            <a:t>с ноября</a:t>
          </a:r>
          <a:endParaRPr lang="ru-RU" sz="1600" b="1" dirty="0"/>
        </a:p>
      </dgm:t>
    </dgm:pt>
    <dgm:pt modelId="{79E67E42-343A-4190-9294-042280AED0B8}" type="parTrans" cxnId="{FF48D5CD-1019-44F4-A739-3FE6D18997F1}">
      <dgm:prSet/>
      <dgm:spPr/>
      <dgm:t>
        <a:bodyPr/>
        <a:lstStyle/>
        <a:p>
          <a:endParaRPr lang="ru-RU"/>
        </a:p>
      </dgm:t>
    </dgm:pt>
    <dgm:pt modelId="{2B8012F4-D54E-4421-9F96-AD2A9554E5C1}" type="sibTrans" cxnId="{FF48D5CD-1019-44F4-A739-3FE6D18997F1}">
      <dgm:prSet/>
      <dgm:spPr/>
      <dgm:t>
        <a:bodyPr/>
        <a:lstStyle/>
        <a:p>
          <a:endParaRPr lang="ru-RU"/>
        </a:p>
      </dgm:t>
    </dgm:pt>
    <dgm:pt modelId="{CDE5383D-D02E-4164-85D1-95C23FAAA507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/>
            <a:t>Корпоративный блок</a:t>
          </a:r>
          <a:endParaRPr lang="ru-RU" dirty="0"/>
        </a:p>
      </dgm:t>
    </dgm:pt>
    <dgm:pt modelId="{F8EF7046-497A-4382-95B3-0FDA0CE52181}" type="parTrans" cxnId="{2943FA53-8162-44E4-AA69-65DD9FE93E27}">
      <dgm:prSet/>
      <dgm:spPr/>
      <dgm:t>
        <a:bodyPr/>
        <a:lstStyle/>
        <a:p>
          <a:endParaRPr lang="ru-RU"/>
        </a:p>
      </dgm:t>
    </dgm:pt>
    <dgm:pt modelId="{892B4539-BCB3-440A-A06E-C119B113FEC9}" type="sibTrans" cxnId="{2943FA53-8162-44E4-AA69-65DD9FE93E27}">
      <dgm:prSet/>
      <dgm:spPr/>
      <dgm:t>
        <a:bodyPr/>
        <a:lstStyle/>
        <a:p>
          <a:endParaRPr lang="ru-RU"/>
        </a:p>
      </dgm:t>
    </dgm:pt>
    <dgm:pt modelId="{C1A5EEEA-C98A-4255-87BC-A51CFA9B9B0C}">
      <dgm:prSet phldrT="[Текст]" custT="1"/>
      <dgm:spPr>
        <a:solidFill>
          <a:schemeClr val="accent6">
            <a:lumMod val="40000"/>
            <a:lumOff val="60000"/>
            <a:alpha val="26000"/>
          </a:schemeClr>
        </a:solidFill>
      </dgm:spPr>
      <dgm:t>
        <a:bodyPr/>
        <a:lstStyle/>
        <a:p>
          <a:pPr algn="ctr"/>
          <a:r>
            <a:rPr lang="ru-RU" sz="1600" b="1" dirty="0" smtClean="0"/>
            <a:t>с июля</a:t>
          </a:r>
          <a:endParaRPr lang="ru-RU" sz="1600" b="1" dirty="0"/>
        </a:p>
      </dgm:t>
    </dgm:pt>
    <dgm:pt modelId="{226CDF3D-A81F-40D2-98CF-1739F178DF21}" type="parTrans" cxnId="{D19202DD-2CAE-44C9-B278-DA98DB1B2FE3}">
      <dgm:prSet/>
      <dgm:spPr/>
      <dgm:t>
        <a:bodyPr/>
        <a:lstStyle/>
        <a:p>
          <a:endParaRPr lang="ru-RU"/>
        </a:p>
      </dgm:t>
    </dgm:pt>
    <dgm:pt modelId="{8154684A-7F56-4627-A2CC-8A9ABECAEC14}" type="sibTrans" cxnId="{D19202DD-2CAE-44C9-B278-DA98DB1B2FE3}">
      <dgm:prSet/>
      <dgm:spPr/>
      <dgm:t>
        <a:bodyPr/>
        <a:lstStyle/>
        <a:p>
          <a:endParaRPr lang="ru-RU"/>
        </a:p>
      </dgm:t>
    </dgm:pt>
    <dgm:pt modelId="{27DFAE96-2320-4E0D-97E8-444F2C8053B7}">
      <dgm:prSet phldrT="[Текст]"/>
      <dgm:spPr>
        <a:solidFill>
          <a:srgbClr val="FF9021"/>
        </a:solidFill>
      </dgm:spPr>
      <dgm:t>
        <a:bodyPr/>
        <a:lstStyle/>
        <a:p>
          <a:r>
            <a:rPr lang="ru-RU" dirty="0" smtClean="0"/>
            <a:t>Бухгалтерия</a:t>
          </a:r>
          <a:endParaRPr lang="ru-RU" dirty="0"/>
        </a:p>
      </dgm:t>
    </dgm:pt>
    <dgm:pt modelId="{90C576AD-43A6-413D-A438-DC2A0148FBCE}" type="parTrans" cxnId="{76DB4CC1-FDB4-4CA8-ABF8-E6307FA0F956}">
      <dgm:prSet/>
      <dgm:spPr/>
      <dgm:t>
        <a:bodyPr/>
        <a:lstStyle/>
        <a:p>
          <a:endParaRPr lang="ru-RU"/>
        </a:p>
      </dgm:t>
    </dgm:pt>
    <dgm:pt modelId="{5A6BBE99-17F0-470A-AF49-671CF2B569EB}" type="sibTrans" cxnId="{76DB4CC1-FDB4-4CA8-ABF8-E6307FA0F956}">
      <dgm:prSet/>
      <dgm:spPr/>
      <dgm:t>
        <a:bodyPr/>
        <a:lstStyle/>
        <a:p>
          <a:endParaRPr lang="ru-RU"/>
        </a:p>
      </dgm:t>
    </dgm:pt>
    <dgm:pt modelId="{636E9690-E08C-4E80-A3BF-56504CEA1F77}">
      <dgm:prSet phldrT="[Текст]" custT="1"/>
      <dgm:spPr>
        <a:solidFill>
          <a:srgbClr val="FF9021">
            <a:alpha val="30000"/>
          </a:srgbClr>
        </a:solidFill>
      </dgm:spPr>
      <dgm:t>
        <a:bodyPr/>
        <a:lstStyle/>
        <a:p>
          <a:pPr algn="ctr"/>
          <a:r>
            <a:rPr lang="ru-RU" sz="1400" b="1" dirty="0" smtClean="0"/>
            <a:t>с февраля</a:t>
          </a:r>
          <a:endParaRPr lang="ru-RU" sz="1400" b="1" dirty="0"/>
        </a:p>
      </dgm:t>
    </dgm:pt>
    <dgm:pt modelId="{9784A04E-1BD5-48D4-9737-FBBA2017882A}" type="parTrans" cxnId="{15AAA09B-0E15-4B7A-9307-3C560FA8C9BD}">
      <dgm:prSet/>
      <dgm:spPr/>
      <dgm:t>
        <a:bodyPr/>
        <a:lstStyle/>
        <a:p>
          <a:endParaRPr lang="ru-RU"/>
        </a:p>
      </dgm:t>
    </dgm:pt>
    <dgm:pt modelId="{B47DF342-7F66-4F97-B90F-B31C84118C9B}" type="sibTrans" cxnId="{15AAA09B-0E15-4B7A-9307-3C560FA8C9BD}">
      <dgm:prSet/>
      <dgm:spPr/>
      <dgm:t>
        <a:bodyPr/>
        <a:lstStyle/>
        <a:p>
          <a:endParaRPr lang="ru-RU"/>
        </a:p>
      </dgm:t>
    </dgm:pt>
    <dgm:pt modelId="{EA1435C8-9F85-46B7-8A76-68369128331C}">
      <dgm:prSet phldrT="[Текст]"/>
      <dgm:spPr>
        <a:solidFill>
          <a:srgbClr val="D984E0"/>
        </a:solidFill>
      </dgm:spPr>
      <dgm:t>
        <a:bodyPr/>
        <a:lstStyle/>
        <a:p>
          <a:r>
            <a:rPr lang="ru-RU" dirty="0" smtClean="0"/>
            <a:t>ИТ-блок, ЦСКО</a:t>
          </a:r>
          <a:endParaRPr lang="ru-RU" dirty="0"/>
        </a:p>
      </dgm:t>
    </dgm:pt>
    <dgm:pt modelId="{CAD09FE1-4CF4-4162-8769-92232C82AA78}" type="parTrans" cxnId="{CC4140F1-CDC2-4D97-A569-64AF04D253A1}">
      <dgm:prSet/>
      <dgm:spPr/>
      <dgm:t>
        <a:bodyPr/>
        <a:lstStyle/>
        <a:p>
          <a:endParaRPr lang="ru-RU"/>
        </a:p>
      </dgm:t>
    </dgm:pt>
    <dgm:pt modelId="{F7FF9DE4-BD54-4BE9-B023-1F7F6E24E628}" type="sibTrans" cxnId="{CC4140F1-CDC2-4D97-A569-64AF04D253A1}">
      <dgm:prSet/>
      <dgm:spPr/>
      <dgm:t>
        <a:bodyPr/>
        <a:lstStyle/>
        <a:p>
          <a:endParaRPr lang="ru-RU"/>
        </a:p>
      </dgm:t>
    </dgm:pt>
    <dgm:pt modelId="{EE710D19-D45F-4138-B531-F7DBEEB7E12D}">
      <dgm:prSet phldrT="[Текст]" custT="1"/>
      <dgm:spPr>
        <a:solidFill>
          <a:srgbClr val="FFFF66">
            <a:alpha val="30000"/>
          </a:srgbClr>
        </a:solidFill>
      </dgm:spPr>
      <dgm:t>
        <a:bodyPr/>
        <a:lstStyle/>
        <a:p>
          <a:pPr algn="ctr"/>
          <a:r>
            <a:rPr lang="ru-RU" sz="1600" b="1" dirty="0" smtClean="0"/>
            <a:t>2008 г.</a:t>
          </a:r>
        </a:p>
        <a:p>
          <a:pPr algn="ctr"/>
          <a:endParaRPr lang="ru-RU" sz="1500" dirty="0" smtClean="0"/>
        </a:p>
        <a:p>
          <a:pPr algn="ctr"/>
          <a:r>
            <a:rPr lang="ru-RU" sz="1500" dirty="0" smtClean="0"/>
            <a:t>Продажи </a:t>
          </a:r>
          <a:r>
            <a:rPr lang="ru-RU" sz="1500" dirty="0" smtClean="0">
              <a:sym typeface="Wingdings"/>
            </a:rPr>
            <a:t>300%</a:t>
          </a:r>
          <a:br>
            <a:rPr lang="ru-RU" sz="1500" dirty="0" smtClean="0">
              <a:sym typeface="Wingdings"/>
            </a:rPr>
          </a:br>
          <a:endParaRPr lang="ru-RU" sz="1500" dirty="0" smtClean="0"/>
        </a:p>
        <a:p>
          <a:pPr algn="ctr"/>
          <a:r>
            <a:rPr lang="ru-RU" sz="1500" dirty="0" smtClean="0"/>
            <a:t>АК </a:t>
          </a:r>
          <a:r>
            <a:rPr lang="ru-RU" sz="1500" dirty="0" smtClean="0">
              <a:sym typeface="Wingdings"/>
            </a:rPr>
            <a:t></a:t>
          </a:r>
          <a:r>
            <a:rPr lang="ru-RU" sz="1500" dirty="0" smtClean="0"/>
            <a:t>70%</a:t>
          </a:r>
          <a:br>
            <a:rPr lang="ru-RU" sz="1500" dirty="0" smtClean="0"/>
          </a:br>
          <a:endParaRPr lang="ru-RU" sz="1500" dirty="0" smtClean="0"/>
        </a:p>
        <a:p>
          <a:pPr algn="ctr"/>
          <a:r>
            <a:rPr lang="ru-RU" sz="1500" dirty="0" smtClean="0"/>
            <a:t>Очереди</a:t>
          </a:r>
          <a:br>
            <a:rPr lang="ru-RU" sz="1500" dirty="0" smtClean="0"/>
          </a:br>
          <a:r>
            <a:rPr lang="ru-RU" sz="1500" dirty="0" smtClean="0">
              <a:sym typeface="Wingdings"/>
            </a:rPr>
            <a:t></a:t>
          </a:r>
          <a:r>
            <a:rPr lang="ru-RU" sz="1500" dirty="0" smtClean="0"/>
            <a:t>36%</a:t>
          </a:r>
          <a:br>
            <a:rPr lang="ru-RU" sz="1500" dirty="0" smtClean="0"/>
          </a:br>
          <a:endParaRPr lang="ru-RU" sz="1500" dirty="0" smtClean="0"/>
        </a:p>
        <a:p>
          <a:pPr algn="ctr"/>
          <a:r>
            <a:rPr lang="ru-RU" sz="1500" dirty="0" smtClean="0"/>
            <a:t>Система мотивации</a:t>
          </a:r>
        </a:p>
        <a:p>
          <a:pPr algn="ctr"/>
          <a:endParaRPr lang="ru-RU" sz="1500" dirty="0" smtClean="0"/>
        </a:p>
        <a:p>
          <a:pPr algn="ctr"/>
          <a:endParaRPr lang="ru-RU" sz="1500" dirty="0" smtClean="0"/>
        </a:p>
        <a:p>
          <a:pPr algn="ctr"/>
          <a:endParaRPr lang="ru-RU" sz="1500" dirty="0" smtClean="0"/>
        </a:p>
      </dgm:t>
    </dgm:pt>
    <dgm:pt modelId="{337549CC-8A4E-4F96-BB0F-7CD62EE99667}" type="parTrans" cxnId="{FD762F80-28E2-4B19-928E-BE3207F0F0B4}">
      <dgm:prSet/>
      <dgm:spPr/>
      <dgm:t>
        <a:bodyPr/>
        <a:lstStyle/>
        <a:p>
          <a:endParaRPr lang="ru-RU"/>
        </a:p>
      </dgm:t>
    </dgm:pt>
    <dgm:pt modelId="{AB15275D-77A3-4E40-8BED-0A565D3E8568}" type="sibTrans" cxnId="{FD762F80-28E2-4B19-928E-BE3207F0F0B4}">
      <dgm:prSet/>
      <dgm:spPr/>
      <dgm:t>
        <a:bodyPr/>
        <a:lstStyle/>
        <a:p>
          <a:endParaRPr lang="ru-RU"/>
        </a:p>
      </dgm:t>
    </dgm:pt>
    <dgm:pt modelId="{B88A4076-C77C-4763-8BA9-AD4EE49E0D9D}">
      <dgm:prSet phldrT="[Текст]" custT="1"/>
      <dgm:spPr>
        <a:solidFill>
          <a:schemeClr val="accent6">
            <a:lumMod val="40000"/>
            <a:lumOff val="60000"/>
            <a:alpha val="26000"/>
          </a:schemeClr>
        </a:solidFill>
      </dgm:spPr>
      <dgm:t>
        <a:bodyPr/>
        <a:lstStyle/>
        <a:p>
          <a:pPr algn="ctr"/>
          <a:r>
            <a:rPr lang="ru-RU" sz="1600" b="1" dirty="0" smtClean="0"/>
            <a:t>2009 г</a:t>
          </a:r>
          <a:r>
            <a:rPr lang="ru-RU" sz="1600" dirty="0" smtClean="0"/>
            <a:t>.</a:t>
          </a:r>
        </a:p>
        <a:p>
          <a:pPr algn="ctr"/>
          <a:endParaRPr lang="ru-RU" sz="1400" dirty="0" smtClean="0"/>
        </a:p>
        <a:p>
          <a:pPr algn="ctr"/>
          <a:r>
            <a:rPr lang="ru-RU" sz="1400" dirty="0" smtClean="0"/>
            <a:t>Продажи</a:t>
          </a:r>
          <a:br>
            <a:rPr lang="ru-RU" sz="1400" dirty="0" smtClean="0"/>
          </a:br>
          <a:r>
            <a:rPr lang="ru-RU" sz="1400" dirty="0" smtClean="0">
              <a:sym typeface="Wingdings"/>
            </a:rPr>
            <a:t>200%</a:t>
          </a:r>
          <a:r>
            <a:rPr lang="ru-RU" sz="1400" dirty="0" smtClean="0"/>
            <a:t> </a:t>
          </a:r>
        </a:p>
        <a:p>
          <a:pPr algn="ctr"/>
          <a:endParaRPr lang="ru-RU" sz="1400" dirty="0" smtClean="0"/>
        </a:p>
        <a:p>
          <a:pPr algn="ctr"/>
          <a:r>
            <a:rPr lang="ru-RU" sz="1300" dirty="0" smtClean="0"/>
            <a:t>Длительность</a:t>
          </a:r>
          <a:r>
            <a:rPr lang="ru-RU" sz="1400" dirty="0" smtClean="0"/>
            <a:t> процессов </a:t>
          </a:r>
          <a:r>
            <a:rPr lang="ru-RU" sz="1400" dirty="0" smtClean="0">
              <a:sym typeface="Wingdings"/>
            </a:rPr>
            <a:t></a:t>
          </a:r>
          <a:r>
            <a:rPr lang="ru-RU" sz="1400" dirty="0" smtClean="0"/>
            <a:t>38%</a:t>
          </a:r>
        </a:p>
        <a:p>
          <a:pPr algn="ctr"/>
          <a:endParaRPr lang="ru-RU" sz="1400" dirty="0" smtClean="0"/>
        </a:p>
        <a:p>
          <a:pPr algn="ctr"/>
          <a:r>
            <a:rPr lang="ru-RU" sz="1400" dirty="0" smtClean="0"/>
            <a:t>Клиентские менеджеры</a:t>
          </a:r>
        </a:p>
      </dgm:t>
    </dgm:pt>
    <dgm:pt modelId="{E0DB03B5-0B0B-4E35-BCBE-0C750D5C60D1}" type="parTrans" cxnId="{991B503B-AF37-4620-8F15-02AB4825240D}">
      <dgm:prSet/>
      <dgm:spPr/>
      <dgm:t>
        <a:bodyPr/>
        <a:lstStyle/>
        <a:p>
          <a:endParaRPr lang="ru-RU"/>
        </a:p>
      </dgm:t>
    </dgm:pt>
    <dgm:pt modelId="{54BD37F1-6141-4FF3-A750-0BA93285B84A}" type="sibTrans" cxnId="{991B503B-AF37-4620-8F15-02AB4825240D}">
      <dgm:prSet/>
      <dgm:spPr/>
      <dgm:t>
        <a:bodyPr/>
        <a:lstStyle/>
        <a:p>
          <a:endParaRPr lang="ru-RU"/>
        </a:p>
      </dgm:t>
    </dgm:pt>
    <dgm:pt modelId="{D826BFE0-A1CD-4B16-9BF5-1DE3B3686D16}">
      <dgm:prSet phldrT="[Текст]" custT="1"/>
      <dgm:spPr>
        <a:solidFill>
          <a:srgbClr val="D984E0">
            <a:alpha val="25000"/>
          </a:srgbClr>
        </a:solidFill>
      </dgm:spPr>
      <dgm:t>
        <a:bodyPr/>
        <a:lstStyle/>
        <a:p>
          <a:pPr algn="ctr" defTabSz="755650"/>
          <a:r>
            <a:rPr lang="ru-RU" sz="1600" b="1" dirty="0" smtClean="0"/>
            <a:t>с марта</a:t>
          </a:r>
          <a:endParaRPr lang="ru-RU" sz="1600" b="1" dirty="0"/>
        </a:p>
      </dgm:t>
    </dgm:pt>
    <dgm:pt modelId="{71591C6D-649C-4D20-8141-0840BAD77A58}" type="parTrans" cxnId="{7C9C94E0-7FBD-477F-A14A-956BE0A43889}">
      <dgm:prSet/>
      <dgm:spPr/>
      <dgm:t>
        <a:bodyPr/>
        <a:lstStyle/>
        <a:p>
          <a:endParaRPr lang="ru-RU"/>
        </a:p>
      </dgm:t>
    </dgm:pt>
    <dgm:pt modelId="{8FD6082E-D2B6-450D-B384-2AE76B25D6A1}" type="sibTrans" cxnId="{7C9C94E0-7FBD-477F-A14A-956BE0A43889}">
      <dgm:prSet/>
      <dgm:spPr/>
      <dgm:t>
        <a:bodyPr/>
        <a:lstStyle/>
        <a:p>
          <a:endParaRPr lang="ru-RU"/>
        </a:p>
      </dgm:t>
    </dgm:pt>
    <dgm:pt modelId="{8137956E-02DE-4234-90A1-490747B27C96}">
      <dgm:prSet phldrT="[Текст]" custT="1"/>
      <dgm:spPr>
        <a:solidFill>
          <a:srgbClr val="D984E0">
            <a:alpha val="25000"/>
          </a:srgbClr>
        </a:solidFill>
      </dgm:spPr>
      <dgm:t>
        <a:bodyPr/>
        <a:lstStyle/>
        <a:p>
          <a:pPr algn="ctr" defTabSz="755650"/>
          <a:r>
            <a:rPr lang="ru-RU" sz="1600" b="1" dirty="0" smtClean="0"/>
            <a:t>2010 г.</a:t>
          </a:r>
        </a:p>
        <a:p>
          <a:pPr marL="0" indent="0" algn="ctr" defTabSz="989013"/>
          <a:r>
            <a:rPr lang="ru-RU" sz="1400" dirty="0" smtClean="0"/>
            <a:t>Потенциал сокращения трудозатрат в 15 раз</a:t>
          </a:r>
          <a:br>
            <a:rPr lang="ru-RU" sz="1400" dirty="0" smtClean="0"/>
          </a:br>
          <a:endParaRPr lang="ru-RU" sz="1400" dirty="0" smtClean="0"/>
        </a:p>
        <a:p>
          <a:pPr marL="0" indent="0" algn="ctr" defTabSz="989013"/>
          <a:r>
            <a:rPr lang="ru-RU" sz="1400" dirty="0" smtClean="0"/>
            <a:t>Потенциал </a:t>
          </a:r>
          <a:r>
            <a:rPr lang="ru-RU" sz="1400" dirty="0" smtClean="0">
              <a:sym typeface="Wingdings"/>
            </a:rPr>
            <a:t>снижения</a:t>
          </a:r>
          <a:br>
            <a:rPr lang="ru-RU" sz="1400" dirty="0" smtClean="0">
              <a:sym typeface="Wingdings"/>
            </a:rPr>
          </a:br>
          <a:r>
            <a:rPr lang="ru-RU" sz="1400" dirty="0" smtClean="0"/>
            <a:t>ошибок 50%</a:t>
          </a:r>
        </a:p>
        <a:p>
          <a:pPr algn="ctr" defTabSz="755650"/>
          <a:endParaRPr lang="ru-RU" sz="1700" dirty="0"/>
        </a:p>
      </dgm:t>
    </dgm:pt>
    <dgm:pt modelId="{8CEC62C5-A872-4EB5-BE5A-2827DF4FD9CD}" type="parTrans" cxnId="{3B369CCB-D128-42BE-9B38-322FC808FC7F}">
      <dgm:prSet/>
      <dgm:spPr/>
      <dgm:t>
        <a:bodyPr/>
        <a:lstStyle/>
        <a:p>
          <a:endParaRPr lang="ru-RU"/>
        </a:p>
      </dgm:t>
    </dgm:pt>
    <dgm:pt modelId="{8724206E-2B24-491C-8A88-2115C2248A9E}" type="sibTrans" cxnId="{3B369CCB-D128-42BE-9B38-322FC808FC7F}">
      <dgm:prSet/>
      <dgm:spPr/>
      <dgm:t>
        <a:bodyPr/>
        <a:lstStyle/>
        <a:p>
          <a:endParaRPr lang="ru-RU"/>
        </a:p>
      </dgm:t>
    </dgm:pt>
    <dgm:pt modelId="{9DFEA29D-3E20-4C6A-B933-8D807195010E}">
      <dgm:prSet phldrT="[Текст]" custT="1"/>
      <dgm:spPr>
        <a:solidFill>
          <a:srgbClr val="FF9021">
            <a:alpha val="30000"/>
          </a:srgbClr>
        </a:solidFill>
      </dgm:spPr>
      <dgm:t>
        <a:bodyPr/>
        <a:lstStyle/>
        <a:p>
          <a:pPr algn="ctr"/>
          <a:r>
            <a:rPr lang="ru-RU" sz="1400" b="1" dirty="0" smtClean="0"/>
            <a:t> 2010 г.</a:t>
          </a:r>
        </a:p>
        <a:p>
          <a:pPr algn="ctr"/>
          <a:endParaRPr lang="ru-RU" sz="1400" dirty="0" smtClean="0"/>
        </a:p>
        <a:p>
          <a:pPr algn="ctr"/>
          <a:r>
            <a:rPr lang="ru-RU" sz="1400" dirty="0" smtClean="0"/>
            <a:t>Скорость обработки </a:t>
          </a:r>
          <a:r>
            <a:rPr lang="ru-RU" sz="1400" dirty="0" smtClean="0">
              <a:sym typeface="Wingdings"/>
            </a:rPr>
            <a:t></a:t>
          </a:r>
          <a:r>
            <a:rPr lang="ru-RU" sz="1400" dirty="0" smtClean="0"/>
            <a:t>25%</a:t>
          </a:r>
        </a:p>
        <a:p>
          <a:pPr algn="ctr"/>
          <a:endParaRPr lang="ru-RU" sz="1400" dirty="0" smtClean="0"/>
        </a:p>
        <a:p>
          <a:pPr algn="ctr"/>
          <a:r>
            <a:rPr lang="ru-RU" sz="1400" dirty="0" err="1" smtClean="0"/>
            <a:t>Высвобожде</a:t>
          </a:r>
          <a:r>
            <a:rPr lang="ru-RU" sz="1400" dirty="0" smtClean="0"/>
            <a:t>-но 15% времени</a:t>
          </a:r>
        </a:p>
      </dgm:t>
    </dgm:pt>
    <dgm:pt modelId="{791621D6-39F3-49A4-94D3-817FD34197C8}" type="parTrans" cxnId="{D2681A0F-7F73-4595-947F-717E0820F492}">
      <dgm:prSet/>
      <dgm:spPr/>
      <dgm:t>
        <a:bodyPr/>
        <a:lstStyle/>
        <a:p>
          <a:endParaRPr lang="ru-RU"/>
        </a:p>
      </dgm:t>
    </dgm:pt>
    <dgm:pt modelId="{BE806E0C-6934-46BE-BFB6-25754CAE96B0}" type="sibTrans" cxnId="{D2681A0F-7F73-4595-947F-717E0820F492}">
      <dgm:prSet/>
      <dgm:spPr/>
      <dgm:t>
        <a:bodyPr/>
        <a:lstStyle/>
        <a:p>
          <a:endParaRPr lang="ru-RU"/>
        </a:p>
      </dgm:t>
    </dgm:pt>
    <dgm:pt modelId="{2A159B0F-91CB-4D86-B82F-5E5165755ACF}">
      <dgm:prSet phldrT="[Текст]"/>
      <dgm:spPr>
        <a:solidFill>
          <a:srgbClr val="6699FF">
            <a:alpha val="26000"/>
          </a:srgbClr>
        </a:solidFill>
      </dgm:spPr>
      <dgm:t>
        <a:bodyPr/>
        <a:lstStyle/>
        <a:p>
          <a:r>
            <a:rPr lang="ru-RU" dirty="0" smtClean="0"/>
            <a:t>с августа</a:t>
          </a:r>
          <a:endParaRPr lang="ru-RU" dirty="0"/>
        </a:p>
      </dgm:t>
    </dgm:pt>
    <dgm:pt modelId="{D72DC5F0-1A8D-4DED-92CF-4A871D1BF833}" type="parTrans" cxnId="{AC549D4C-2A8F-42BC-A028-7C7CFD100D04}">
      <dgm:prSet/>
      <dgm:spPr/>
      <dgm:t>
        <a:bodyPr/>
        <a:lstStyle/>
        <a:p>
          <a:endParaRPr lang="ru-RU"/>
        </a:p>
      </dgm:t>
    </dgm:pt>
    <dgm:pt modelId="{F05DB5AE-B094-4D54-A7E1-1D4DFC4B1603}" type="sibTrans" cxnId="{AC549D4C-2A8F-42BC-A028-7C7CFD100D04}">
      <dgm:prSet/>
      <dgm:spPr/>
      <dgm:t>
        <a:bodyPr/>
        <a:lstStyle/>
        <a:p>
          <a:endParaRPr lang="ru-RU"/>
        </a:p>
      </dgm:t>
    </dgm:pt>
    <dgm:pt modelId="{F690F686-ABFA-40C8-9614-F394134C1AA9}">
      <dgm:prSet phldrT="[Текст]"/>
      <dgm:spPr>
        <a:solidFill>
          <a:srgbClr val="6699FF"/>
        </a:solidFill>
      </dgm:spPr>
      <dgm:t>
        <a:bodyPr/>
        <a:lstStyle/>
        <a:p>
          <a:endParaRPr lang="ru-RU" dirty="0"/>
        </a:p>
      </dgm:t>
    </dgm:pt>
    <dgm:pt modelId="{DCD41692-6332-41D5-AAC8-62D1B2392870}" type="parTrans" cxnId="{4854108C-EB8A-4F17-AE82-EA90E5272EEA}">
      <dgm:prSet/>
      <dgm:spPr/>
      <dgm:t>
        <a:bodyPr/>
        <a:lstStyle/>
        <a:p>
          <a:endParaRPr lang="ru-RU"/>
        </a:p>
      </dgm:t>
    </dgm:pt>
    <dgm:pt modelId="{9D768C65-FBB9-48B6-8664-C6197272D99D}" type="sibTrans" cxnId="{4854108C-EB8A-4F17-AE82-EA90E5272EEA}">
      <dgm:prSet/>
      <dgm:spPr/>
      <dgm:t>
        <a:bodyPr/>
        <a:lstStyle/>
        <a:p>
          <a:endParaRPr lang="ru-RU"/>
        </a:p>
      </dgm:t>
    </dgm:pt>
    <dgm:pt modelId="{6273AA3E-061E-4F0C-AE4E-F6B88490FC66}">
      <dgm:prSet phldrT="[Текст]"/>
      <dgm:spPr>
        <a:solidFill>
          <a:srgbClr val="6699FF">
            <a:alpha val="26000"/>
          </a:srgbClr>
        </a:solidFill>
      </dgm:spPr>
      <dgm:t>
        <a:bodyPr/>
        <a:lstStyle/>
        <a:p>
          <a:r>
            <a:rPr lang="ru-RU" dirty="0" smtClean="0"/>
            <a:t>2010 г.</a:t>
          </a:r>
          <a:endParaRPr lang="ru-RU" dirty="0"/>
        </a:p>
      </dgm:t>
    </dgm:pt>
    <dgm:pt modelId="{2B44853B-9759-4DDF-B06F-224B0FA1E3DD}" type="parTrans" cxnId="{E7D93BF6-75BC-445D-BEC8-77D9AE601EA2}">
      <dgm:prSet/>
      <dgm:spPr/>
      <dgm:t>
        <a:bodyPr/>
        <a:lstStyle/>
        <a:p>
          <a:endParaRPr lang="ru-RU"/>
        </a:p>
      </dgm:t>
    </dgm:pt>
    <dgm:pt modelId="{41E3C4CE-201E-4C3E-8AC8-1E9E9FF92650}" type="sibTrans" cxnId="{E7D93BF6-75BC-445D-BEC8-77D9AE601EA2}">
      <dgm:prSet/>
      <dgm:spPr/>
      <dgm:t>
        <a:bodyPr/>
        <a:lstStyle/>
        <a:p>
          <a:endParaRPr lang="ru-RU"/>
        </a:p>
      </dgm:t>
    </dgm:pt>
    <dgm:pt modelId="{E9F8D254-F2D0-4ED8-9DFB-FB9F6F978FAB}" type="pres">
      <dgm:prSet presAssocID="{C80F4329-C598-4593-B7C1-613D7B202790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368409B-D025-4C31-B963-CC06CADF1052}" type="pres">
      <dgm:prSet presAssocID="{582A1E30-A4BD-40B0-A02B-E459AA45EB57}" presName="parentText1" presStyleLbl="node1" presStyleIdx="0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E991A8-BA3E-4A75-A654-920ADD4EB5F6}" type="pres">
      <dgm:prSet presAssocID="{582A1E30-A4BD-40B0-A02B-E459AA45EB57}" presName="childText1" presStyleLbl="solidAlignAcc1" presStyleIdx="0" presStyleCnt="5" custScaleY="192113" custLinFactNeighborY="4369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2634D3-F513-41AD-80CD-61A13031CC6B}" type="pres">
      <dgm:prSet presAssocID="{CDE5383D-D02E-4164-85D1-95C23FAAA507}" presName="parentText2" presStyleLbl="node1" presStyleIdx="1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1095C8-8AED-4AB6-9A7A-E5CA0D8635BF}" type="pres">
      <dgm:prSet presAssocID="{CDE5383D-D02E-4164-85D1-95C23FAAA507}" presName="childText2" presStyleLbl="solidAlignAcc1" presStyleIdx="1" presStyleCnt="5" custScaleY="171381" custLinFactNeighborY="342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19C0FB-ED88-4067-9193-503A102DD28D}" type="pres">
      <dgm:prSet presAssocID="{27DFAE96-2320-4E0D-97E8-444F2C8053B7}" presName="parentText3" presStyleLbl="node1" presStyleIdx="2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6C0610-D5C9-43A7-8FE6-DC12500CBECD}" type="pres">
      <dgm:prSet presAssocID="{27DFAE96-2320-4E0D-97E8-444F2C8053B7}" presName="childText3" presStyleLbl="solidAlignAcc1" presStyleIdx="2" presStyleCnt="5" custScaleY="150680" custLinFactNeighborY="244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B32B9F-DC69-4C27-8B88-9D5E36459988}" type="pres">
      <dgm:prSet presAssocID="{EA1435C8-9F85-46B7-8A76-68369128331C}" presName="parentText4" presStyleLbl="node1" presStyleIdx="3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444AF4-CA12-45A4-AFF4-B8353A60DFAC}" type="pres">
      <dgm:prSet presAssocID="{EA1435C8-9F85-46B7-8A76-68369128331C}" presName="childText4" presStyleLbl="solidAlignAcc1" presStyleIdx="3" presStyleCnt="5" custScaleY="131717" custLinFactNeighborY="1449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0C8441-88E3-4210-9CD8-DCD2BE02DB4A}" type="pres">
      <dgm:prSet presAssocID="{F690F686-ABFA-40C8-9614-F394134C1AA9}" presName="parentText5" presStyleLbl="node1" presStyleIdx="4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0D0729-9B8E-419E-8DB2-CB9255266250}" type="pres">
      <dgm:prSet presAssocID="{F690F686-ABFA-40C8-9614-F394134C1AA9}" presName="childText5" presStyleLbl="solidAlignAcc1" presStyleIdx="4" presStyleCnt="5" custScaleY="60204" custLinFactNeighborY="-203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080239-1CB3-4AA5-BFE9-DCF83F5FA6AA}" type="presOf" srcId="{C1A5EEEA-C98A-4255-87BC-A51CFA9B9B0C}" destId="{121095C8-8AED-4AB6-9A7A-E5CA0D8635BF}" srcOrd="0" destOrd="0" presId="urn:microsoft.com/office/officeart/2009/3/layout/IncreasingArrowsProcess"/>
    <dgm:cxn modelId="{FF48D5CD-1019-44F4-A739-3FE6D18997F1}" srcId="{582A1E30-A4BD-40B0-A02B-E459AA45EB57}" destId="{4B2AF43F-7AAC-4F29-9357-908A3DA6E5AC}" srcOrd="0" destOrd="0" parTransId="{79E67E42-343A-4190-9294-042280AED0B8}" sibTransId="{2B8012F4-D54E-4421-9F96-AD2A9554E5C1}"/>
    <dgm:cxn modelId="{A02254D6-4218-4F39-B663-01B8B7F2CC6A}" srcId="{C80F4329-C598-4593-B7C1-613D7B202790}" destId="{582A1E30-A4BD-40B0-A02B-E459AA45EB57}" srcOrd="0" destOrd="0" parTransId="{3E67E643-98D6-4630-98F1-7D54E667BD0B}" sibTransId="{6A08E87C-0A95-4E46-A6EB-58C4D42F8378}"/>
    <dgm:cxn modelId="{A9F83D39-D5E0-4A7F-971D-3021EBDADA5D}" type="presOf" srcId="{8137956E-02DE-4234-90A1-490747B27C96}" destId="{72444AF4-CA12-45A4-AFF4-B8353A60DFAC}" srcOrd="0" destOrd="1" presId="urn:microsoft.com/office/officeart/2009/3/layout/IncreasingArrowsProcess"/>
    <dgm:cxn modelId="{FD762F80-28E2-4B19-928E-BE3207F0F0B4}" srcId="{582A1E30-A4BD-40B0-A02B-E459AA45EB57}" destId="{EE710D19-D45F-4138-B531-F7DBEEB7E12D}" srcOrd="1" destOrd="0" parTransId="{337549CC-8A4E-4F96-BB0F-7CD62EE99667}" sibTransId="{AB15275D-77A3-4E40-8BED-0A565D3E8568}"/>
    <dgm:cxn modelId="{AC549D4C-2A8F-42BC-A028-7C7CFD100D04}" srcId="{F690F686-ABFA-40C8-9614-F394134C1AA9}" destId="{2A159B0F-91CB-4D86-B82F-5E5165755ACF}" srcOrd="0" destOrd="0" parTransId="{D72DC5F0-1A8D-4DED-92CF-4A871D1BF833}" sibTransId="{F05DB5AE-B094-4D54-A7E1-1D4DFC4B1603}"/>
    <dgm:cxn modelId="{4AA43B25-0E05-445A-B7F8-F4F65B15BF43}" type="presOf" srcId="{EE710D19-D45F-4138-B531-F7DBEEB7E12D}" destId="{38E991A8-BA3E-4A75-A654-920ADD4EB5F6}" srcOrd="0" destOrd="1" presId="urn:microsoft.com/office/officeart/2009/3/layout/IncreasingArrowsProcess"/>
    <dgm:cxn modelId="{EB95D2F4-36B7-4A6A-90AD-422DC6289993}" type="presOf" srcId="{B88A4076-C77C-4763-8BA9-AD4EE49E0D9D}" destId="{121095C8-8AED-4AB6-9A7A-E5CA0D8635BF}" srcOrd="0" destOrd="1" presId="urn:microsoft.com/office/officeart/2009/3/layout/IncreasingArrowsProcess"/>
    <dgm:cxn modelId="{08CF668C-EB1C-4A0F-B1D0-ED40BE3AE978}" type="presOf" srcId="{6273AA3E-061E-4F0C-AE4E-F6B88490FC66}" destId="{750D0729-9B8E-419E-8DB2-CB9255266250}" srcOrd="0" destOrd="1" presId="urn:microsoft.com/office/officeart/2009/3/layout/IncreasingArrowsProcess"/>
    <dgm:cxn modelId="{4854108C-EB8A-4F17-AE82-EA90E5272EEA}" srcId="{C80F4329-C598-4593-B7C1-613D7B202790}" destId="{F690F686-ABFA-40C8-9614-F394134C1AA9}" srcOrd="4" destOrd="0" parTransId="{DCD41692-6332-41D5-AAC8-62D1B2392870}" sibTransId="{9D768C65-FBB9-48B6-8664-C6197272D99D}"/>
    <dgm:cxn modelId="{D2681A0F-7F73-4595-947F-717E0820F492}" srcId="{27DFAE96-2320-4E0D-97E8-444F2C8053B7}" destId="{9DFEA29D-3E20-4C6A-B933-8D807195010E}" srcOrd="1" destOrd="0" parTransId="{791621D6-39F3-49A4-94D3-817FD34197C8}" sibTransId="{BE806E0C-6934-46BE-BFB6-25754CAE96B0}"/>
    <dgm:cxn modelId="{E3882B17-3CB2-4646-A161-CA6693F2B5D8}" type="presOf" srcId="{636E9690-E08C-4E80-A3BF-56504CEA1F77}" destId="{FB6C0610-D5C9-43A7-8FE6-DC12500CBECD}" srcOrd="0" destOrd="0" presId="urn:microsoft.com/office/officeart/2009/3/layout/IncreasingArrowsProcess"/>
    <dgm:cxn modelId="{8164355A-7890-4E95-B3F6-1B830A429F01}" type="presOf" srcId="{9DFEA29D-3E20-4C6A-B933-8D807195010E}" destId="{FB6C0610-D5C9-43A7-8FE6-DC12500CBECD}" srcOrd="0" destOrd="1" presId="urn:microsoft.com/office/officeart/2009/3/layout/IncreasingArrowsProcess"/>
    <dgm:cxn modelId="{7C8466AC-4A85-4D69-946F-F709961EF67A}" type="presOf" srcId="{27DFAE96-2320-4E0D-97E8-444F2C8053B7}" destId="{7319C0FB-ED88-4067-9193-503A102DD28D}" srcOrd="0" destOrd="0" presId="urn:microsoft.com/office/officeart/2009/3/layout/IncreasingArrowsProcess"/>
    <dgm:cxn modelId="{2943FA53-8162-44E4-AA69-65DD9FE93E27}" srcId="{C80F4329-C598-4593-B7C1-613D7B202790}" destId="{CDE5383D-D02E-4164-85D1-95C23FAAA507}" srcOrd="1" destOrd="0" parTransId="{F8EF7046-497A-4382-95B3-0FDA0CE52181}" sibTransId="{892B4539-BCB3-440A-A06E-C119B113FEC9}"/>
    <dgm:cxn modelId="{76DB4CC1-FDB4-4CA8-ABF8-E6307FA0F956}" srcId="{C80F4329-C598-4593-B7C1-613D7B202790}" destId="{27DFAE96-2320-4E0D-97E8-444F2C8053B7}" srcOrd="2" destOrd="0" parTransId="{90C576AD-43A6-413D-A438-DC2A0148FBCE}" sibTransId="{5A6BBE99-17F0-470A-AF49-671CF2B569EB}"/>
    <dgm:cxn modelId="{7C9C94E0-7FBD-477F-A14A-956BE0A43889}" srcId="{EA1435C8-9F85-46B7-8A76-68369128331C}" destId="{D826BFE0-A1CD-4B16-9BF5-1DE3B3686D16}" srcOrd="0" destOrd="0" parTransId="{71591C6D-649C-4D20-8141-0840BAD77A58}" sibTransId="{8FD6082E-D2B6-450D-B384-2AE76B25D6A1}"/>
    <dgm:cxn modelId="{991B503B-AF37-4620-8F15-02AB4825240D}" srcId="{CDE5383D-D02E-4164-85D1-95C23FAAA507}" destId="{B88A4076-C77C-4763-8BA9-AD4EE49E0D9D}" srcOrd="1" destOrd="0" parTransId="{E0DB03B5-0B0B-4E35-BCBE-0C750D5C60D1}" sibTransId="{54BD37F1-6141-4FF3-A750-0BA93285B84A}"/>
    <dgm:cxn modelId="{D19202DD-2CAE-44C9-B278-DA98DB1B2FE3}" srcId="{CDE5383D-D02E-4164-85D1-95C23FAAA507}" destId="{C1A5EEEA-C98A-4255-87BC-A51CFA9B9B0C}" srcOrd="0" destOrd="0" parTransId="{226CDF3D-A81F-40D2-98CF-1739F178DF21}" sibTransId="{8154684A-7F56-4627-A2CC-8A9ABECAEC14}"/>
    <dgm:cxn modelId="{00F7A763-BDED-4D6F-8513-750A6F72DBE2}" type="presOf" srcId="{F690F686-ABFA-40C8-9614-F394134C1AA9}" destId="{B80C8441-88E3-4210-9CD8-DCD2BE02DB4A}" srcOrd="0" destOrd="0" presId="urn:microsoft.com/office/officeart/2009/3/layout/IncreasingArrowsProcess"/>
    <dgm:cxn modelId="{77B967EE-09B3-440E-9B9F-E1A7E1D9752E}" type="presOf" srcId="{CDE5383D-D02E-4164-85D1-95C23FAAA507}" destId="{3C2634D3-F513-41AD-80CD-61A13031CC6B}" srcOrd="0" destOrd="0" presId="urn:microsoft.com/office/officeart/2009/3/layout/IncreasingArrowsProcess"/>
    <dgm:cxn modelId="{4DE3BF5F-1592-4F64-8DDC-03DD1B461171}" type="presOf" srcId="{EA1435C8-9F85-46B7-8A76-68369128331C}" destId="{71B32B9F-DC69-4C27-8B88-9D5E36459988}" srcOrd="0" destOrd="0" presId="urn:microsoft.com/office/officeart/2009/3/layout/IncreasingArrowsProcess"/>
    <dgm:cxn modelId="{CC4140F1-CDC2-4D97-A569-64AF04D253A1}" srcId="{C80F4329-C598-4593-B7C1-613D7B202790}" destId="{EA1435C8-9F85-46B7-8A76-68369128331C}" srcOrd="3" destOrd="0" parTransId="{CAD09FE1-4CF4-4162-8769-92232C82AA78}" sibTransId="{F7FF9DE4-BD54-4BE9-B023-1F7F6E24E628}"/>
    <dgm:cxn modelId="{15AAA09B-0E15-4B7A-9307-3C560FA8C9BD}" srcId="{27DFAE96-2320-4E0D-97E8-444F2C8053B7}" destId="{636E9690-E08C-4E80-A3BF-56504CEA1F77}" srcOrd="0" destOrd="0" parTransId="{9784A04E-1BD5-48D4-9737-FBBA2017882A}" sibTransId="{B47DF342-7F66-4F97-B90F-B31C84118C9B}"/>
    <dgm:cxn modelId="{3B369CCB-D128-42BE-9B38-322FC808FC7F}" srcId="{EA1435C8-9F85-46B7-8A76-68369128331C}" destId="{8137956E-02DE-4234-90A1-490747B27C96}" srcOrd="1" destOrd="0" parTransId="{8CEC62C5-A872-4EB5-BE5A-2827DF4FD9CD}" sibTransId="{8724206E-2B24-491C-8A88-2115C2248A9E}"/>
    <dgm:cxn modelId="{C7A15D20-9652-46DA-B0AF-E19B3ECCED80}" type="presOf" srcId="{4B2AF43F-7AAC-4F29-9357-908A3DA6E5AC}" destId="{38E991A8-BA3E-4A75-A654-920ADD4EB5F6}" srcOrd="0" destOrd="0" presId="urn:microsoft.com/office/officeart/2009/3/layout/IncreasingArrowsProcess"/>
    <dgm:cxn modelId="{E7D93BF6-75BC-445D-BEC8-77D9AE601EA2}" srcId="{F690F686-ABFA-40C8-9614-F394134C1AA9}" destId="{6273AA3E-061E-4F0C-AE4E-F6B88490FC66}" srcOrd="1" destOrd="0" parTransId="{2B44853B-9759-4DDF-B06F-224B0FA1E3DD}" sibTransId="{41E3C4CE-201E-4C3E-8AC8-1E9E9FF92650}"/>
    <dgm:cxn modelId="{00A21DBE-E1CB-4BF1-8B1C-996A33C1327C}" type="presOf" srcId="{C80F4329-C598-4593-B7C1-613D7B202790}" destId="{E9F8D254-F2D0-4ED8-9DFB-FB9F6F978FAB}" srcOrd="0" destOrd="0" presId="urn:microsoft.com/office/officeart/2009/3/layout/IncreasingArrowsProcess"/>
    <dgm:cxn modelId="{CF36E754-51AB-48E4-BF0C-4B7B634EE8E5}" type="presOf" srcId="{D826BFE0-A1CD-4B16-9BF5-1DE3B3686D16}" destId="{72444AF4-CA12-45A4-AFF4-B8353A60DFAC}" srcOrd="0" destOrd="0" presId="urn:microsoft.com/office/officeart/2009/3/layout/IncreasingArrowsProcess"/>
    <dgm:cxn modelId="{C96F6EA0-F28A-4D78-BCCD-414AD740F94A}" type="presOf" srcId="{582A1E30-A4BD-40B0-A02B-E459AA45EB57}" destId="{7368409B-D025-4C31-B963-CC06CADF1052}" srcOrd="0" destOrd="0" presId="urn:microsoft.com/office/officeart/2009/3/layout/IncreasingArrowsProcess"/>
    <dgm:cxn modelId="{E4FB76A2-DF0E-4B05-9152-AD3CFF7F2E82}" type="presOf" srcId="{2A159B0F-91CB-4D86-B82F-5E5165755ACF}" destId="{750D0729-9B8E-419E-8DB2-CB9255266250}" srcOrd="0" destOrd="0" presId="urn:microsoft.com/office/officeart/2009/3/layout/IncreasingArrowsProcess"/>
    <dgm:cxn modelId="{C9B5231C-D4AB-4E12-83F3-86F925BFB2D6}" type="presParOf" srcId="{E9F8D254-F2D0-4ED8-9DFB-FB9F6F978FAB}" destId="{7368409B-D025-4C31-B963-CC06CADF1052}" srcOrd="0" destOrd="0" presId="urn:microsoft.com/office/officeart/2009/3/layout/IncreasingArrowsProcess"/>
    <dgm:cxn modelId="{D8124737-A415-44DA-AA32-766724558EB5}" type="presParOf" srcId="{E9F8D254-F2D0-4ED8-9DFB-FB9F6F978FAB}" destId="{38E991A8-BA3E-4A75-A654-920ADD4EB5F6}" srcOrd="1" destOrd="0" presId="urn:microsoft.com/office/officeart/2009/3/layout/IncreasingArrowsProcess"/>
    <dgm:cxn modelId="{97D7FE2C-2A1D-4E13-B4E6-273004899E54}" type="presParOf" srcId="{E9F8D254-F2D0-4ED8-9DFB-FB9F6F978FAB}" destId="{3C2634D3-F513-41AD-80CD-61A13031CC6B}" srcOrd="2" destOrd="0" presId="urn:microsoft.com/office/officeart/2009/3/layout/IncreasingArrowsProcess"/>
    <dgm:cxn modelId="{A5C54474-ACBF-4D9D-ACA4-9CAEAB724941}" type="presParOf" srcId="{E9F8D254-F2D0-4ED8-9DFB-FB9F6F978FAB}" destId="{121095C8-8AED-4AB6-9A7A-E5CA0D8635BF}" srcOrd="3" destOrd="0" presId="urn:microsoft.com/office/officeart/2009/3/layout/IncreasingArrowsProcess"/>
    <dgm:cxn modelId="{D7C0165D-D2F3-406F-A131-D1AB92FD0F97}" type="presParOf" srcId="{E9F8D254-F2D0-4ED8-9DFB-FB9F6F978FAB}" destId="{7319C0FB-ED88-4067-9193-503A102DD28D}" srcOrd="4" destOrd="0" presId="urn:microsoft.com/office/officeart/2009/3/layout/IncreasingArrowsProcess"/>
    <dgm:cxn modelId="{B151B134-06A5-442B-86D9-112FF409B496}" type="presParOf" srcId="{E9F8D254-F2D0-4ED8-9DFB-FB9F6F978FAB}" destId="{FB6C0610-D5C9-43A7-8FE6-DC12500CBECD}" srcOrd="5" destOrd="0" presId="urn:microsoft.com/office/officeart/2009/3/layout/IncreasingArrowsProcess"/>
    <dgm:cxn modelId="{98A8327E-9204-41E3-81A9-BA5E5F74CF6E}" type="presParOf" srcId="{E9F8D254-F2D0-4ED8-9DFB-FB9F6F978FAB}" destId="{71B32B9F-DC69-4C27-8B88-9D5E36459988}" srcOrd="6" destOrd="0" presId="urn:microsoft.com/office/officeart/2009/3/layout/IncreasingArrowsProcess"/>
    <dgm:cxn modelId="{41FFC17D-3FAC-4E62-88DC-D800404F51BF}" type="presParOf" srcId="{E9F8D254-F2D0-4ED8-9DFB-FB9F6F978FAB}" destId="{72444AF4-CA12-45A4-AFF4-B8353A60DFAC}" srcOrd="7" destOrd="0" presId="urn:microsoft.com/office/officeart/2009/3/layout/IncreasingArrowsProcess"/>
    <dgm:cxn modelId="{A705309F-94B0-47D5-B273-70F002D7122E}" type="presParOf" srcId="{E9F8D254-F2D0-4ED8-9DFB-FB9F6F978FAB}" destId="{B80C8441-88E3-4210-9CD8-DCD2BE02DB4A}" srcOrd="8" destOrd="0" presId="urn:microsoft.com/office/officeart/2009/3/layout/IncreasingArrowsProcess"/>
    <dgm:cxn modelId="{44039D4B-D4E5-479C-8F5F-CAB2C27D0F08}" type="presParOf" srcId="{E9F8D254-F2D0-4ED8-9DFB-FB9F6F978FAB}" destId="{750D0729-9B8E-419E-8DB2-CB9255266250}" srcOrd="9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u="none" dirty="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u="none"/>
            </a:lvl1pPr>
          </a:lstStyle>
          <a:p>
            <a:pPr>
              <a:defRPr/>
            </a:pPr>
            <a:fld id="{C2F7B97E-8201-4F0E-A1FA-33A649943CF1}" type="datetimeFigureOut">
              <a:rPr lang="ru-RU"/>
              <a:pPr>
                <a:defRPr/>
              </a:pPr>
              <a:t>14.12.2012</a:t>
            </a:fld>
            <a:endParaRPr lang="ru-RU" dirty="0"/>
          </a:p>
        </p:txBody>
      </p:sp>
      <p:sp>
        <p:nvSpPr>
          <p:cNvPr id="259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u="none" dirty="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259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u="none"/>
            </a:lvl1pPr>
          </a:lstStyle>
          <a:p>
            <a:pPr>
              <a:defRPr/>
            </a:pPr>
            <a:fld id="{908B11B9-3652-4F86-B6B2-57F80B59240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u="none" dirty="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u="none" dirty="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98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u="none" dirty="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11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u="none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97CD124F-02AF-4F5E-BC4B-11C5D13CA2C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4813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DFBA0B14-E7C5-4315-9591-B8CDD743A42B}" type="slidenum">
              <a:rPr lang="ru-RU" sz="1200" u="none">
                <a:latin typeface="Arial" pitchFamily="34" charset="0"/>
                <a:cs typeface="+mn-cs"/>
              </a:rPr>
              <a:pPr algn="r">
                <a:defRPr/>
              </a:pPr>
              <a:t>1</a:t>
            </a:fld>
            <a:endParaRPr lang="ru-RU" sz="1200" u="none" dirty="0">
              <a:latin typeface="Arial" pitchFamily="34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dirty="0" smtClean="0"/>
              <a:t> </a:t>
            </a:r>
          </a:p>
        </p:txBody>
      </p:sp>
      <p:sp>
        <p:nvSpPr>
          <p:cNvPr id="91140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1B24DB-5120-4474-8EDD-0C0D44F384CA}" type="slidenum">
              <a:rPr lang="ru-RU" smtClean="0"/>
              <a:pPr>
                <a:defRPr/>
              </a:pPr>
              <a:t>30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16EB6C-E97F-44DD-9113-A23C90AA1EBE}" type="slidenum">
              <a:rPr lang="ru-RU" smtClean="0"/>
              <a:pPr/>
              <a:t>6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C500E6-5C69-46FA-9C21-0F8CEDBD5428}" type="slidenum">
              <a:rPr lang="ru-RU" smtClean="0"/>
              <a:pPr/>
              <a:t>7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EE6171-FA15-42C3-87F0-EF42E754A23F}" type="slidenum">
              <a:rPr lang="ru-RU" smtClean="0"/>
              <a:pPr/>
              <a:t>8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PragmaticaITT" pitchFamily="34" charset="0"/>
            </a:endParaRPr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84CFBA-1AD2-46F0-B998-05790AFEEDFC}" type="slidenum">
              <a:rPr lang="ru-RU" smtClean="0">
                <a:latin typeface="PragmaticaITT" pitchFamily="34" charset="0"/>
              </a:rPr>
              <a:pPr/>
              <a:t>24</a:t>
            </a:fld>
            <a:endParaRPr lang="ru-RU" smtClean="0">
              <a:latin typeface="PragmaticaITT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PragmaticaITT" pitchFamily="34" charset="0"/>
            </a:endParaRPr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05F95C-33D2-44A7-BD80-1C9D08B19BF3}" type="slidenum">
              <a:rPr lang="ru-RU" smtClean="0">
                <a:solidFill>
                  <a:srgbClr val="000000"/>
                </a:solidFill>
                <a:latin typeface="PragmaticaITT" pitchFamily="34" charset="0"/>
              </a:rPr>
              <a:pPr/>
              <a:t>25</a:t>
            </a:fld>
            <a:endParaRPr lang="ru-RU" smtClean="0">
              <a:solidFill>
                <a:srgbClr val="000000"/>
              </a:solidFill>
              <a:latin typeface="PragmaticaITT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80975" indent="-180975" defTabSz="912813"/>
            <a:endParaRPr lang="ru-RU" smtClean="0">
              <a:latin typeface="Arial" pitchFamily="34" charset="0"/>
            </a:endParaRPr>
          </a:p>
        </p:txBody>
      </p:sp>
      <p:sp>
        <p:nvSpPr>
          <p:cNvPr id="95236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14E6FCE-0E83-467C-A121-FF922121EB2D}" type="slidenum">
              <a:rPr lang="ru-RU" sz="1200" u="none">
                <a:ea typeface="MS PGothic" pitchFamily="34" charset="-128"/>
              </a:rPr>
              <a:pPr algn="r"/>
              <a:t>26</a:t>
            </a:fld>
            <a:endParaRPr lang="ru-RU" sz="1200" u="none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dirty="0" smtClean="0"/>
              <a:t> </a:t>
            </a:r>
          </a:p>
        </p:txBody>
      </p:sp>
      <p:sp>
        <p:nvSpPr>
          <p:cNvPr id="51204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451B88F8-A555-4BE3-9613-315A19C9CED6}" type="slidenum">
              <a:rPr lang="ru-RU" sz="1200" u="none">
                <a:latin typeface="Arial" pitchFamily="34" charset="0"/>
                <a:cs typeface="+mn-cs"/>
              </a:rPr>
              <a:pPr algn="r">
                <a:defRPr/>
              </a:pPr>
              <a:t>28</a:t>
            </a:fld>
            <a:endParaRPr lang="ru-RU" sz="1200" u="none" dirty="0">
              <a:latin typeface="Arial" pitchFamily="34" charset="0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dirty="0" smtClean="0"/>
              <a:t> </a:t>
            </a:r>
          </a:p>
        </p:txBody>
      </p:sp>
      <p:sp>
        <p:nvSpPr>
          <p:cNvPr id="91140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1B24DB-5120-4474-8EDD-0C0D44F384CA}" type="slidenum">
              <a:rPr lang="ru-RU" smtClean="0"/>
              <a:pPr>
                <a:defRPr/>
              </a:pPr>
              <a:t>29</a:t>
            </a:fld>
            <a:endParaRPr lang="ru-RU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90963E-35A2-49A6-ACE4-FAF7F5F2243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C6BDD-7C4E-4113-97AE-1AA30B76D0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3817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3817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52083-A764-4253-B938-B6905932DE0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15C67D8-6A31-4FA7-8925-B2B76CD757A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2A3177-DFED-4B30-8ECA-F7957030827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E2F67E-289A-4D4D-A72E-1EE1F57CDDF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14C8384-016A-443A-9CB4-96641EC01AA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2EE0190-DFC6-4075-8AB7-AEF6C739CFD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B94F591-B7E2-4DCC-8762-29E4F11623E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7A6323-5F54-4C24-A869-8C5A83826D4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9803AE-F42E-4FDB-9DB1-0D4EA2A13F1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C6FF9-C59B-4063-B4AA-31F04A4BFDF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B7A062-7CC4-43EE-87AF-3514722E404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18C95F1-A141-449B-89F2-F868C83B05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E3E2620-6AE5-4E33-BEE7-E0862C2CDBC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0" y="0"/>
            <a:ext cx="9144000" cy="655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835A8-D221-4AAF-A3DD-CF2C8F38D06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149F7-3787-4B87-A1D6-65C82E92C82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4488" y="1052513"/>
            <a:ext cx="4233862" cy="5329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30750" y="1052513"/>
            <a:ext cx="4233863" cy="5329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8CC38-B933-4CBA-AD21-6EC6DFED88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E6997-2D37-4FD2-9C47-41869961470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356B8-3BA6-48F2-96F0-8F4B9E641F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892DD-F19D-46C1-9F9B-F697AFDA0E5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E898B-7501-42DA-8941-7815A04C524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F2A2C-EEF1-44E9-8EE0-222D9E8AAC5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2" descr="гайки подложка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4488" y="1052513"/>
            <a:ext cx="8620125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0"/>
            <a:ext cx="2362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u="none" dirty="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u="none" dirty="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u="none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BF819AFA-BB00-431B-8584-2857E4B2A5A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7488238" y="6537325"/>
            <a:ext cx="1652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>
              <a:spcBef>
                <a:spcPct val="50000"/>
              </a:spcBef>
              <a:defRPr/>
            </a:pPr>
            <a:endParaRPr lang="ru-RU" sz="1400" b="1" i="1" u="none" dirty="0">
              <a:solidFill>
                <a:schemeClr val="accent2"/>
              </a:solidFill>
              <a:latin typeface="Tahoma" pitchFamily="34" charset="0"/>
              <a:cs typeface="+mn-cs"/>
            </a:endParaRP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gray">
          <a:xfrm>
            <a:off x="0" y="981075"/>
            <a:ext cx="9144000" cy="71438"/>
          </a:xfrm>
          <a:prstGeom prst="rect">
            <a:avLst/>
          </a:prstGeom>
          <a:gradFill rotWithShape="1">
            <a:gsLst>
              <a:gs pos="0">
                <a:srgbClr val="CC0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ru-RU" sz="2400" u="none" dirty="0">
              <a:latin typeface="Tahoma" pitchFamily="34" charset="0"/>
              <a:cs typeface="+mn-cs"/>
            </a:endParaRPr>
          </a:p>
        </p:txBody>
      </p:sp>
      <p:pic>
        <p:nvPicPr>
          <p:cNvPr id="2058" name="Picture 10" descr="logo_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239000" y="836613"/>
            <a:ext cx="1905000" cy="59055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059" name="Picture 11" descr="img_CL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1412875"/>
            <a:ext cx="9144000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 advClick="0" advTm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accent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accent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accent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accent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 i="1">
          <a:solidFill>
            <a:schemeClr val="accent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 i="1">
          <a:solidFill>
            <a:schemeClr val="accent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 i="1">
          <a:solidFill>
            <a:schemeClr val="accent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 i="1">
          <a:solidFill>
            <a:schemeClr val="accent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dirty="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FC894F8B-81CB-4685-9F3E-5071B7C4102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6" r:id="rId12"/>
  </p:sldLayoutIdLst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/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5" Type="http://schemas.openxmlformats.org/officeDocument/2006/relationships/image" Target="../media/image6.emf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slideLayout" Target="../slideLayouts/slideLayout13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_____Microsoft_Office_Excel_97-20031.xls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.xml"/><Relationship Id="rId4" Type="http://schemas.openxmlformats.org/officeDocument/2006/relationships/image" Target="../media/image10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7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8.xml"/><Relationship Id="rId5" Type="http://schemas.openxmlformats.org/officeDocument/2006/relationships/image" Target="../media/image107.jpeg"/><Relationship Id="rId4" Type="http://schemas.openxmlformats.org/officeDocument/2006/relationships/image" Target="../media/image1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9" Type="http://schemas.openxmlformats.org/officeDocument/2006/relationships/image" Target="../media/image46.jpeg"/><Relationship Id="rId3" Type="http://schemas.openxmlformats.org/officeDocument/2006/relationships/hyperlink" Target="http://www.uralsviazinform.ru/index.cfm" TargetMode="External"/><Relationship Id="rId21" Type="http://schemas.openxmlformats.org/officeDocument/2006/relationships/image" Target="../media/image28.png"/><Relationship Id="rId34" Type="http://schemas.openxmlformats.org/officeDocument/2006/relationships/image" Target="../media/image41.png"/><Relationship Id="rId42" Type="http://schemas.openxmlformats.org/officeDocument/2006/relationships/image" Target="../media/image49.jpe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33" Type="http://schemas.openxmlformats.org/officeDocument/2006/relationships/image" Target="../media/image40.png"/><Relationship Id="rId38" Type="http://schemas.openxmlformats.org/officeDocument/2006/relationships/image" Target="../media/image45.png"/><Relationship Id="rId2" Type="http://schemas.openxmlformats.org/officeDocument/2006/relationships/image" Target="../media/image10.jpe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36.png"/><Relationship Id="rId41" Type="http://schemas.openxmlformats.org/officeDocument/2006/relationships/image" Target="../media/image48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24" Type="http://schemas.openxmlformats.org/officeDocument/2006/relationships/image" Target="../media/image31.png"/><Relationship Id="rId32" Type="http://schemas.openxmlformats.org/officeDocument/2006/relationships/image" Target="../media/image39.png"/><Relationship Id="rId37" Type="http://schemas.openxmlformats.org/officeDocument/2006/relationships/image" Target="../media/image44.jpeg"/><Relationship Id="rId40" Type="http://schemas.openxmlformats.org/officeDocument/2006/relationships/image" Target="../media/image47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36" Type="http://schemas.openxmlformats.org/officeDocument/2006/relationships/image" Target="../media/image43.jpe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31" Type="http://schemas.openxmlformats.org/officeDocument/2006/relationships/image" Target="../media/image38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jpeg"/><Relationship Id="rId27" Type="http://schemas.openxmlformats.org/officeDocument/2006/relationships/image" Target="../media/image34.png"/><Relationship Id="rId30" Type="http://schemas.openxmlformats.org/officeDocument/2006/relationships/image" Target="../media/image37.jpeg"/><Relationship Id="rId35" Type="http://schemas.openxmlformats.org/officeDocument/2006/relationships/image" Target="../media/image42.png"/><Relationship Id="rId43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7"/>
          <p:cNvSpPr>
            <a:spLocks noChangeShapeType="1"/>
          </p:cNvSpPr>
          <p:nvPr/>
        </p:nvSpPr>
        <p:spPr bwMode="auto">
          <a:xfrm>
            <a:off x="8839200" y="6705600"/>
            <a:ext cx="76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18" name="Заголовок 4" descr="Large confetti"/>
          <p:cNvSpPr txBox="1">
            <a:spLocks/>
          </p:cNvSpPr>
          <p:nvPr/>
        </p:nvSpPr>
        <p:spPr bwMode="auto">
          <a:xfrm>
            <a:off x="0" y="533400"/>
            <a:ext cx="9144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32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Бережливое производство - новая система п</a:t>
            </a:r>
            <a:r>
              <a:rPr lang="ru-RU" sz="32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роизводственных отношений. </a:t>
            </a:r>
            <a:endParaRPr lang="ru-RU" sz="3200" b="1" u="none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>
              <a:defRPr/>
            </a:pPr>
            <a:endParaRPr lang="ru-RU" sz="3200" b="1" u="none" dirty="0">
              <a:solidFill>
                <a:srgbClr val="E34D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3505200" y="2667000"/>
            <a:ext cx="5486400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ru-RU" sz="2400" b="1" u="none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Константин </a:t>
            </a:r>
            <a:r>
              <a:rPr lang="ru-RU" sz="2400" b="1" u="none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Новиков</a:t>
            </a:r>
          </a:p>
          <a:p>
            <a:pPr algn="r">
              <a:spcBef>
                <a:spcPct val="50000"/>
              </a:spcBef>
              <a:defRPr/>
            </a:pPr>
            <a:r>
              <a:rPr lang="ru-RU" sz="2000" u="none" dirty="0" smtClean="0">
                <a:solidFill>
                  <a:srgbClr val="000099"/>
                </a:solidFill>
                <a:latin typeface="+mn-lt"/>
              </a:rPr>
              <a:t>Директор </a:t>
            </a:r>
            <a:r>
              <a:rPr lang="ru-RU" sz="2000" u="none" dirty="0">
                <a:solidFill>
                  <a:srgbClr val="000099"/>
                </a:solidFill>
                <a:latin typeface="+mn-lt"/>
              </a:rPr>
              <a:t>по развитию </a:t>
            </a:r>
            <a:r>
              <a:rPr lang="ru-RU" sz="2000" u="none" dirty="0" smtClean="0">
                <a:solidFill>
                  <a:srgbClr val="000099"/>
                </a:solidFill>
                <a:latin typeface="+mn-lt"/>
              </a:rPr>
              <a:t>                                 Группы компаний </a:t>
            </a:r>
            <a:r>
              <a:rPr lang="ru-RU" sz="2000" u="none" dirty="0">
                <a:solidFill>
                  <a:srgbClr val="000099"/>
                </a:solidFill>
                <a:latin typeface="+mn-lt"/>
              </a:rPr>
              <a:t>«ОРГПРОМ» </a:t>
            </a:r>
            <a:r>
              <a:rPr lang="ru-RU" sz="2000" u="none" dirty="0" smtClean="0">
                <a:solidFill>
                  <a:srgbClr val="000099"/>
                </a:solidFill>
                <a:latin typeface="+mn-lt"/>
              </a:rPr>
              <a:t>                                                               г. Екатеринбург</a:t>
            </a:r>
          </a:p>
          <a:p>
            <a:pPr algn="r">
              <a:spcBef>
                <a:spcPts val="0"/>
              </a:spcBef>
              <a:defRPr/>
            </a:pPr>
            <a:endParaRPr lang="ru-RU" sz="2000" u="none" dirty="0" smtClean="0">
              <a:solidFill>
                <a:srgbClr val="000099"/>
              </a:solidFill>
              <a:latin typeface="+mn-lt"/>
            </a:endParaRPr>
          </a:p>
          <a:p>
            <a:pPr algn="r">
              <a:spcBef>
                <a:spcPts val="0"/>
              </a:spcBef>
              <a:defRPr/>
            </a:pPr>
            <a:r>
              <a:rPr lang="ru-RU" sz="2000" u="none" dirty="0" smtClean="0">
                <a:solidFill>
                  <a:srgbClr val="000099"/>
                </a:solidFill>
                <a:latin typeface="+mn-lt"/>
              </a:rPr>
              <a:t>Участник Совета                            Межрегионального общественного движения «</a:t>
            </a:r>
            <a:r>
              <a:rPr lang="ru-RU" sz="2000" u="none" dirty="0">
                <a:solidFill>
                  <a:srgbClr val="000099"/>
                </a:solidFill>
                <a:latin typeface="+mn-lt"/>
              </a:rPr>
              <a:t>ЛИН ФОРУМ. Профессионалы Бережливого производства»</a:t>
            </a:r>
          </a:p>
        </p:txBody>
      </p:sp>
      <p:pic>
        <p:nvPicPr>
          <p:cNvPr id="16389" name="Picture 12" descr="CSC_118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667000"/>
            <a:ext cx="3224185" cy="24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6248400"/>
            <a:ext cx="232833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P6080073_изменить разме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04800"/>
            <a:ext cx="4267199" cy="3430587"/>
          </a:xfrm>
          <a:prstGeom prst="rect">
            <a:avLst/>
          </a:prstGeom>
          <a:noFill/>
        </p:spPr>
      </p:pic>
      <p:pic>
        <p:nvPicPr>
          <p:cNvPr id="3" name="Picture 2" descr="P6050064_изменить разме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0448" y="300317"/>
            <a:ext cx="4242882" cy="3429000"/>
          </a:xfrm>
          <a:prstGeom prst="rect">
            <a:avLst/>
          </a:prstGeom>
          <a:noFill/>
        </p:spPr>
      </p:pic>
      <p:pic>
        <p:nvPicPr>
          <p:cNvPr id="4" name="Picture 2" descr="P6080076_изменить размер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3810000"/>
            <a:ext cx="5638800" cy="276391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0538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3505200"/>
            <a:ext cx="4233862" cy="3175397"/>
          </a:xfrm>
        </p:spPr>
      </p:pic>
      <p:pic>
        <p:nvPicPr>
          <p:cNvPr id="6" name="Содержимое 5" descr="DSC0524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524000"/>
            <a:ext cx="4233863" cy="3175397"/>
          </a:xfrm>
        </p:spPr>
      </p:pic>
      <p:pic>
        <p:nvPicPr>
          <p:cNvPr id="7" name="Рисунок 6" descr="DSC051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228600"/>
            <a:ext cx="4267200" cy="32004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0523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65137" y="754062"/>
            <a:ext cx="2984500" cy="2238375"/>
          </a:xfrm>
        </p:spPr>
      </p:pic>
      <p:pic>
        <p:nvPicPr>
          <p:cNvPr id="6" name="Содержимое 5" descr="DSC0524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657600" y="457200"/>
            <a:ext cx="3276600" cy="2457450"/>
          </a:xfrm>
        </p:spPr>
      </p:pic>
      <p:pic>
        <p:nvPicPr>
          <p:cNvPr id="8" name="Рисунок 7" descr="DSC052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0600" y="3505200"/>
            <a:ext cx="3962400" cy="2971800"/>
          </a:xfrm>
          <a:prstGeom prst="rect">
            <a:avLst/>
          </a:prstGeom>
        </p:spPr>
      </p:pic>
      <p:pic>
        <p:nvPicPr>
          <p:cNvPr id="9" name="Рисунок 8" descr="DSC052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86400" y="3276600"/>
            <a:ext cx="3429000" cy="25717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9200" y="457200"/>
            <a:ext cx="11547441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AG0476 (2)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105400" y="609600"/>
            <a:ext cx="3657600" cy="2590801"/>
          </a:xfrm>
        </p:spPr>
      </p:pic>
      <p:pic>
        <p:nvPicPr>
          <p:cNvPr id="8" name="Содержимое 7" descr="IMAG042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81000" y="3962400"/>
            <a:ext cx="4038600" cy="2418174"/>
          </a:xfrm>
        </p:spPr>
      </p:pic>
      <p:pic>
        <p:nvPicPr>
          <p:cNvPr id="10" name="Рисунок 9" descr="DSC043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457200"/>
            <a:ext cx="4165600" cy="3124200"/>
          </a:xfrm>
          <a:prstGeom prst="rect">
            <a:avLst/>
          </a:prstGeom>
        </p:spPr>
      </p:pic>
      <p:pic>
        <p:nvPicPr>
          <p:cNvPr id="11" name="Рисунок 10" descr="IMAG05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3657600"/>
            <a:ext cx="4190214" cy="2508955"/>
          </a:xfrm>
          <a:prstGeom prst="rect">
            <a:avLst/>
          </a:prstGeom>
        </p:spPr>
      </p:pic>
      <p:pic>
        <p:nvPicPr>
          <p:cNvPr id="12" name="Рисунок 11" descr="IMAG052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24400" y="319852"/>
            <a:ext cx="4114800" cy="2463800"/>
          </a:xfrm>
          <a:prstGeom prst="rect">
            <a:avLst/>
          </a:prstGeom>
        </p:spPr>
      </p:pic>
      <p:pic>
        <p:nvPicPr>
          <p:cNvPr id="13" name="Рисунок 12" descr="IMAG052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" y="2438400"/>
            <a:ext cx="4648200" cy="2783181"/>
          </a:xfrm>
          <a:prstGeom prst="rect">
            <a:avLst/>
          </a:prstGeom>
        </p:spPr>
      </p:pic>
      <p:pic>
        <p:nvPicPr>
          <p:cNvPr id="9" name="Рисунок 8" descr="IMAG0536 (2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05400" y="3810000"/>
            <a:ext cx="3733800" cy="22356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DSC0488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24401" y="3499247"/>
            <a:ext cx="4038600" cy="3028950"/>
          </a:xfrm>
        </p:spPr>
      </p:pic>
      <p:pic>
        <p:nvPicPr>
          <p:cNvPr id="7" name="Содержимое 4" descr="DSC050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53000" y="1524000"/>
            <a:ext cx="25146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SC050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381000"/>
            <a:ext cx="3657600" cy="2743200"/>
          </a:xfrm>
          <a:prstGeom prst="rect">
            <a:avLst/>
          </a:prstGeom>
        </p:spPr>
      </p:pic>
      <p:pic>
        <p:nvPicPr>
          <p:cNvPr id="11" name="Рисунок 10" descr="DSC049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400" y="3429000"/>
            <a:ext cx="3733800" cy="2800350"/>
          </a:xfrm>
          <a:prstGeom prst="rect">
            <a:avLst/>
          </a:prstGeom>
        </p:spPr>
      </p:pic>
      <p:pic>
        <p:nvPicPr>
          <p:cNvPr id="5" name="Содержимое 4" descr="DSC04937.JPG"/>
          <p:cNvPicPr>
            <a:picLocks noGrp="1" noChangeAspect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3556000" y="381000"/>
            <a:ext cx="4978400" cy="3733800"/>
          </a:xfrm>
        </p:spPr>
      </p:pic>
      <p:pic>
        <p:nvPicPr>
          <p:cNvPr id="12" name="Рисунок 11" descr="DSC0490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8200" y="2438400"/>
            <a:ext cx="5054600" cy="3790950"/>
          </a:xfrm>
          <a:prstGeom prst="rect">
            <a:avLst/>
          </a:prstGeom>
        </p:spPr>
      </p:pic>
      <p:pic>
        <p:nvPicPr>
          <p:cNvPr id="13" name="Рисунок 12" descr="DSC0488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05000" y="990600"/>
            <a:ext cx="5486400" cy="41148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6080035_изменить разме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505200"/>
            <a:ext cx="4191000" cy="2743200"/>
          </a:xfrm>
          <a:prstGeom prst="rect">
            <a:avLst/>
          </a:prstGeom>
          <a:noFill/>
        </p:spPr>
      </p:pic>
      <p:pic>
        <p:nvPicPr>
          <p:cNvPr id="102402" name="Picture 2" descr="P6080020_изменить разме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505201"/>
            <a:ext cx="4164932" cy="2743200"/>
          </a:xfrm>
          <a:prstGeom prst="rect">
            <a:avLst/>
          </a:prstGeom>
          <a:noFill/>
        </p:spPr>
      </p:pic>
      <p:pic>
        <p:nvPicPr>
          <p:cNvPr id="5" name="Picture 2" descr="P6080037_изменить размер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81000"/>
            <a:ext cx="4012235" cy="2971800"/>
          </a:xfrm>
          <a:prstGeom prst="rect">
            <a:avLst/>
          </a:prstGeom>
          <a:noFill/>
        </p:spPr>
      </p:pic>
      <p:pic>
        <p:nvPicPr>
          <p:cNvPr id="6" name="Picture 2" descr="P6080033_изменить размер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81000"/>
            <a:ext cx="4191000" cy="2971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686800" cy="1143000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Что мы увидели? Что Вам стало понятным?</a:t>
            </a:r>
            <a:b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Много пользы от такого «промышленного туризма»? 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0" y="1524000"/>
            <a:ext cx="3962400" cy="4525963"/>
          </a:xfrm>
        </p:spPr>
        <p:txBody>
          <a:bodyPr/>
          <a:lstStyle/>
          <a:p>
            <a:r>
              <a:rPr lang="ru-RU" sz="2400" b="1" i="1" dirty="0" smtClean="0">
                <a:solidFill>
                  <a:srgbClr val="0000CC"/>
                </a:solidFill>
              </a:rPr>
              <a:t>Вершина айсберга – массивное основание скрыто под водой.</a:t>
            </a:r>
          </a:p>
          <a:p>
            <a:pPr algn="just"/>
            <a:endParaRPr lang="ru-RU" sz="800" b="1" i="1" dirty="0" smtClean="0">
              <a:solidFill>
                <a:srgbClr val="0000CC"/>
              </a:solidFill>
            </a:endParaRPr>
          </a:p>
          <a:p>
            <a:r>
              <a:rPr lang="ru-RU" sz="2400" b="1" i="1" dirty="0" smtClean="0">
                <a:solidFill>
                  <a:srgbClr val="0000CC"/>
                </a:solidFill>
              </a:rPr>
              <a:t>Корни, питающие древо Бережливой производственной системы – глубоко под землёй</a:t>
            </a:r>
            <a:endParaRPr lang="ru-RU" sz="2400" b="1" i="1" dirty="0">
              <a:solidFill>
                <a:srgbClr val="0000CC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3352800"/>
            <a:ext cx="2590800" cy="31549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" name="Picture 3" descr="Айсберг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371600"/>
            <a:ext cx="2514600" cy="284671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  <p:bldP spid="4" grpId="1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Холдинги, компании, предприятия, организации, фирмы –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 это социально-технические системы</a:t>
            </a:r>
            <a:endParaRPr lang="en-CA" sz="3200" b="1" dirty="0" smtClean="0">
              <a:solidFill>
                <a:srgbClr val="C00000"/>
              </a:solidFill>
            </a:endParaRPr>
          </a:p>
        </p:txBody>
      </p:sp>
      <p:pic>
        <p:nvPicPr>
          <p:cNvPr id="44038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1850" y="1773238"/>
            <a:ext cx="7356475" cy="4525962"/>
          </a:xfrm>
        </p:spPr>
      </p:pic>
      <p:sp>
        <p:nvSpPr>
          <p:cNvPr id="44035" name="Date Placeholder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00539B"/>
                </a:solidFill>
                <a:latin typeface="Arial" charset="0"/>
              </a:rPr>
              <a:t>WWW.VON.CA</a:t>
            </a:r>
          </a:p>
        </p:txBody>
      </p:sp>
      <p:sp>
        <p:nvSpPr>
          <p:cNvPr id="44037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00539B"/>
                </a:solidFill>
                <a:latin typeface="Arial" charset="0"/>
              </a:rPr>
              <a:t>Introduction to Redesign</a:t>
            </a:r>
          </a:p>
        </p:txBody>
      </p:sp>
      <p:sp>
        <p:nvSpPr>
          <p:cNvPr id="4403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549F667D-2D06-4D09-A68B-2A962AA834FC}" type="slidenum">
              <a:rPr lang="en-US" smtClean="0">
                <a:solidFill>
                  <a:srgbClr val="00539B"/>
                </a:solidFill>
                <a:latin typeface="Arial" charset="0"/>
              </a:rPr>
              <a:pPr eaLnBrk="1" hangingPunct="1"/>
              <a:t>18</a:t>
            </a:fld>
            <a:endParaRPr lang="en-US" smtClean="0">
              <a:solidFill>
                <a:srgbClr val="00539B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4495800"/>
            <a:ext cx="950025" cy="18466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Поставщики</a:t>
            </a:r>
            <a:endParaRPr lang="ru-RU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86600" y="4524500"/>
            <a:ext cx="914400" cy="18466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Заказчики</a:t>
            </a:r>
            <a:endParaRPr lang="ru-RU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12175" y="2819400"/>
            <a:ext cx="2209800" cy="430887"/>
          </a:xfrm>
          <a:prstGeom prst="rect">
            <a:avLst/>
          </a:prstGeom>
          <a:solidFill>
            <a:srgbClr val="AE3702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Организации можно описать как системы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67000" y="3780740"/>
            <a:ext cx="3733800" cy="5539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endParaRPr lang="ru-RU" sz="9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9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9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9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Двойная волна 9"/>
          <p:cNvSpPr/>
          <p:nvPr/>
        </p:nvSpPr>
        <p:spPr>
          <a:xfrm>
            <a:off x="2743200" y="3886200"/>
            <a:ext cx="3505200" cy="381000"/>
          </a:xfrm>
          <a:prstGeom prst="doubleWave">
            <a:avLst>
              <a:gd name="adj1" fmla="val 12500"/>
              <a:gd name="adj2" fmla="val 1461"/>
            </a:avLst>
          </a:prstGeom>
          <a:solidFill>
            <a:srgbClr val="C795C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DoubleWave1">
              <a:avLst/>
            </a:prstTxWarp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Техническая система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67000" y="4648200"/>
            <a:ext cx="3733800" cy="6924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endParaRPr lang="ru-RU" sz="9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9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9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9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9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Двойная волна 12"/>
          <p:cNvSpPr/>
          <p:nvPr/>
        </p:nvSpPr>
        <p:spPr>
          <a:xfrm>
            <a:off x="2819400" y="4800600"/>
            <a:ext cx="3505200" cy="381000"/>
          </a:xfrm>
          <a:prstGeom prst="doubleWave">
            <a:avLst>
              <a:gd name="adj1" fmla="val 12500"/>
              <a:gd name="adj2" fmla="val 1461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DoubleWave1">
              <a:avLst/>
            </a:prstTxWarp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Социальная система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490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ПРОИЗВОДСТВЕННАЯ СИСТЕМА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4953000"/>
          </a:xfrm>
        </p:spPr>
        <p:txBody>
          <a:bodyPr/>
          <a:lstStyle/>
          <a:p>
            <a:endParaRPr lang="ru-RU" sz="2000" dirty="0"/>
          </a:p>
        </p:txBody>
      </p:sp>
      <p:grpSp>
        <p:nvGrpSpPr>
          <p:cNvPr id="4" name="Group 14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 rot="3547562">
            <a:off x="2171437" y="1289712"/>
            <a:ext cx="4887912" cy="4552415"/>
            <a:chOff x="1328" y="630"/>
            <a:chExt cx="2989" cy="2710"/>
          </a:xfrm>
        </p:grpSpPr>
        <p:sp>
          <p:nvSpPr>
            <p:cNvPr id="5" name="Oval 15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flipV="1">
              <a:off x="2028" y="648"/>
              <a:ext cx="1589" cy="1531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5E3A1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 rot="10800000" wrap="none" lIns="0" tIns="0" rIns="0" bIns="0" anchor="ctr"/>
            <a:lstStyle/>
            <a:p>
              <a:pPr algn="ctr" defTabSz="933450">
                <a:lnSpc>
                  <a:spcPct val="100000"/>
                </a:lnSpc>
              </a:pPr>
              <a:endParaRPr lang="en-US" sz="1600" dirty="0">
                <a:solidFill>
                  <a:schemeClr val="tx1"/>
                </a:solidFill>
                <a:ea typeface="ＭＳ Ｐゴシック" charset="-128"/>
              </a:endParaRPr>
            </a:p>
          </p:txBody>
        </p:sp>
        <p:sp>
          <p:nvSpPr>
            <p:cNvPr id="6" name="Oval 16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1328" y="1809"/>
              <a:ext cx="1590" cy="1531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5E3A1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 rot="10800000" wrap="none" lIns="0" tIns="0" rIns="0" bIns="0" anchor="ctr"/>
            <a:lstStyle/>
            <a:p>
              <a:pPr algn="ctr" defTabSz="933450">
                <a:lnSpc>
                  <a:spcPct val="100000"/>
                </a:lnSpc>
              </a:pPr>
              <a:endParaRPr lang="en-US" sz="1600" dirty="0">
                <a:solidFill>
                  <a:schemeClr val="tx1"/>
                </a:solidFill>
                <a:ea typeface="ＭＳ Ｐゴシック" charset="-128"/>
              </a:endParaRPr>
            </a:p>
          </p:txBody>
        </p:sp>
        <p:sp>
          <p:nvSpPr>
            <p:cNvPr id="7" name="Oval 17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2727" y="1809"/>
              <a:ext cx="1590" cy="1531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5E3A1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 rot="10800000" wrap="none" lIns="0" tIns="0" rIns="0" bIns="0" anchor="ctr"/>
            <a:lstStyle/>
            <a:p>
              <a:pPr algn="ctr" defTabSz="933450">
                <a:lnSpc>
                  <a:spcPct val="100000"/>
                </a:lnSpc>
              </a:pPr>
              <a:endParaRPr lang="en-US" sz="1600" dirty="0">
                <a:solidFill>
                  <a:schemeClr val="tx1"/>
                </a:solidFill>
                <a:ea typeface="ＭＳ Ｐゴシック" charset="-128"/>
              </a:endParaRPr>
            </a:p>
          </p:txBody>
        </p:sp>
        <p:sp>
          <p:nvSpPr>
            <p:cNvPr id="8" name="Rectangle 18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 rot="18052438">
              <a:off x="1249" y="2379"/>
              <a:ext cx="1439" cy="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787400" eaLnBrk="1" hangingPunct="1">
                <a:lnSpc>
                  <a:spcPct val="100000"/>
                </a:lnSpc>
                <a:buSzPct val="120000"/>
              </a:pPr>
              <a:r>
                <a:rPr lang="ru-RU" sz="1600" b="1" u="none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Люди</a:t>
              </a:r>
            </a:p>
            <a:p>
              <a:pPr algn="ctr" defTabSz="787400" eaLnBrk="1" hangingPunct="1">
                <a:lnSpc>
                  <a:spcPct val="100000"/>
                </a:lnSpc>
                <a:buSzPct val="120000"/>
              </a:pPr>
              <a:r>
                <a:rPr lang="ru-RU" sz="1600" b="1" u="none" dirty="0" smtClean="0">
                  <a:solidFill>
                    <a:srgbClr val="006600"/>
                  </a:solidFill>
                </a:rPr>
                <a:t> </a:t>
              </a:r>
              <a:endParaRPr lang="en-US" sz="1600" b="1" u="none" dirty="0">
                <a:solidFill>
                  <a:srgbClr val="006600"/>
                </a:solidFill>
              </a:endParaRPr>
            </a:p>
          </p:txBody>
        </p:sp>
        <p:sp>
          <p:nvSpPr>
            <p:cNvPr id="9" name="Rectangle 19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18052438">
              <a:off x="2906" y="2429"/>
              <a:ext cx="1391" cy="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787400" eaLnBrk="1" hangingPunct="1">
                <a:lnSpc>
                  <a:spcPct val="100000"/>
                </a:lnSpc>
                <a:buSzPct val="120000"/>
              </a:pPr>
              <a:r>
                <a:rPr lang="ru-RU" sz="1600" b="1" u="none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Менеджмент</a:t>
              </a:r>
            </a:p>
            <a:p>
              <a:pPr algn="ctr" defTabSz="787400" eaLnBrk="1" hangingPunct="1">
                <a:lnSpc>
                  <a:spcPct val="100000"/>
                </a:lnSpc>
                <a:buSzPct val="120000"/>
              </a:pPr>
              <a:endParaRPr lang="ru-RU" sz="16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Rectangle 20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18052438">
              <a:off x="1982" y="1251"/>
              <a:ext cx="1394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787400" eaLnBrk="1" hangingPunct="1">
                <a:lnSpc>
                  <a:spcPct val="100000"/>
                </a:lnSpc>
                <a:buSzPct val="120000"/>
              </a:pPr>
              <a:r>
                <a:rPr lang="ru-RU" sz="1600" b="1" u="none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Процессы</a:t>
              </a:r>
            </a:p>
          </p:txBody>
        </p:sp>
        <p:sp>
          <p:nvSpPr>
            <p:cNvPr id="11" name="Freeform 21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 flipV="1">
              <a:off x="2724" y="2208"/>
              <a:ext cx="194" cy="730"/>
            </a:xfrm>
            <a:custGeom>
              <a:avLst/>
              <a:gdLst>
                <a:gd name="T0" fmla="*/ 17 w 222"/>
                <a:gd name="T1" fmla="*/ 0 h 834"/>
                <a:gd name="T2" fmla="*/ 13 w 222"/>
                <a:gd name="T3" fmla="*/ 7 h 834"/>
                <a:gd name="T4" fmla="*/ 11 w 222"/>
                <a:gd name="T5" fmla="*/ 12 h 834"/>
                <a:gd name="T6" fmla="*/ 8 w 222"/>
                <a:gd name="T7" fmla="*/ 21 h 834"/>
                <a:gd name="T8" fmla="*/ 5 w 222"/>
                <a:gd name="T9" fmla="*/ 29 h 834"/>
                <a:gd name="T10" fmla="*/ 3 w 222"/>
                <a:gd name="T11" fmla="*/ 38 h 834"/>
                <a:gd name="T12" fmla="*/ 3 w 222"/>
                <a:gd name="T13" fmla="*/ 46 h 834"/>
                <a:gd name="T14" fmla="*/ 3 w 222"/>
                <a:gd name="T15" fmla="*/ 56 h 834"/>
                <a:gd name="T16" fmla="*/ 0 w 222"/>
                <a:gd name="T17" fmla="*/ 66 h 834"/>
                <a:gd name="T18" fmla="*/ 3 w 222"/>
                <a:gd name="T19" fmla="*/ 78 h 834"/>
                <a:gd name="T20" fmla="*/ 3 w 222"/>
                <a:gd name="T21" fmla="*/ 88 h 834"/>
                <a:gd name="T22" fmla="*/ 5 w 222"/>
                <a:gd name="T23" fmla="*/ 102 h 834"/>
                <a:gd name="T24" fmla="*/ 9 w 222"/>
                <a:gd name="T25" fmla="*/ 113 h 834"/>
                <a:gd name="T26" fmla="*/ 13 w 222"/>
                <a:gd name="T27" fmla="*/ 120 h 834"/>
                <a:gd name="T28" fmla="*/ 17 w 222"/>
                <a:gd name="T29" fmla="*/ 130 h 834"/>
                <a:gd name="T30" fmla="*/ 23 w 222"/>
                <a:gd name="T31" fmla="*/ 118 h 834"/>
                <a:gd name="T32" fmla="*/ 28 w 222"/>
                <a:gd name="T33" fmla="*/ 103 h 834"/>
                <a:gd name="T34" fmla="*/ 31 w 222"/>
                <a:gd name="T35" fmla="*/ 89 h 834"/>
                <a:gd name="T36" fmla="*/ 34 w 222"/>
                <a:gd name="T37" fmla="*/ 74 h 834"/>
                <a:gd name="T38" fmla="*/ 34 w 222"/>
                <a:gd name="T39" fmla="*/ 60 h 834"/>
                <a:gd name="T40" fmla="*/ 34 w 222"/>
                <a:gd name="T41" fmla="*/ 53 h 834"/>
                <a:gd name="T42" fmla="*/ 31 w 222"/>
                <a:gd name="T43" fmla="*/ 40 h 834"/>
                <a:gd name="T44" fmla="*/ 28 w 222"/>
                <a:gd name="T45" fmla="*/ 27 h 834"/>
                <a:gd name="T46" fmla="*/ 25 w 222"/>
                <a:gd name="T47" fmla="*/ 18 h 834"/>
                <a:gd name="T48" fmla="*/ 21 w 222"/>
                <a:gd name="T49" fmla="*/ 8 h 834"/>
                <a:gd name="T50" fmla="*/ 17 w 222"/>
                <a:gd name="T51" fmla="*/ 0 h 83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2"/>
                <a:gd name="T79" fmla="*/ 0 h 834"/>
                <a:gd name="T80" fmla="*/ 222 w 222"/>
                <a:gd name="T81" fmla="*/ 834 h 83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2" h="834">
                  <a:moveTo>
                    <a:pt x="111" y="0"/>
                  </a:moveTo>
                  <a:lnTo>
                    <a:pt x="90" y="42"/>
                  </a:lnTo>
                  <a:lnTo>
                    <a:pt x="74" y="78"/>
                  </a:lnTo>
                  <a:lnTo>
                    <a:pt x="51" y="133"/>
                  </a:lnTo>
                  <a:lnTo>
                    <a:pt x="33" y="185"/>
                  </a:lnTo>
                  <a:lnTo>
                    <a:pt x="21" y="243"/>
                  </a:lnTo>
                  <a:lnTo>
                    <a:pt x="12" y="296"/>
                  </a:lnTo>
                  <a:lnTo>
                    <a:pt x="3" y="360"/>
                  </a:lnTo>
                  <a:lnTo>
                    <a:pt x="0" y="423"/>
                  </a:lnTo>
                  <a:lnTo>
                    <a:pt x="8" y="509"/>
                  </a:lnTo>
                  <a:lnTo>
                    <a:pt x="15" y="562"/>
                  </a:lnTo>
                  <a:lnTo>
                    <a:pt x="36" y="653"/>
                  </a:lnTo>
                  <a:lnTo>
                    <a:pt x="63" y="728"/>
                  </a:lnTo>
                  <a:lnTo>
                    <a:pt x="84" y="776"/>
                  </a:lnTo>
                  <a:lnTo>
                    <a:pt x="114" y="834"/>
                  </a:lnTo>
                  <a:lnTo>
                    <a:pt x="150" y="765"/>
                  </a:lnTo>
                  <a:lnTo>
                    <a:pt x="186" y="668"/>
                  </a:lnTo>
                  <a:lnTo>
                    <a:pt x="207" y="583"/>
                  </a:lnTo>
                  <a:lnTo>
                    <a:pt x="219" y="477"/>
                  </a:lnTo>
                  <a:lnTo>
                    <a:pt x="222" y="393"/>
                  </a:lnTo>
                  <a:lnTo>
                    <a:pt x="219" y="335"/>
                  </a:lnTo>
                  <a:lnTo>
                    <a:pt x="207" y="251"/>
                  </a:lnTo>
                  <a:lnTo>
                    <a:pt x="186" y="169"/>
                  </a:lnTo>
                  <a:lnTo>
                    <a:pt x="165" y="115"/>
                  </a:lnTo>
                  <a:lnTo>
                    <a:pt x="138" y="45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C5E3A1"/>
            </a:solidFill>
            <a:ln w="28575" cap="rnd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2" name="Freeform 22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 flipV="1">
              <a:off x="2841" y="1809"/>
              <a:ext cx="665" cy="371"/>
            </a:xfrm>
            <a:custGeom>
              <a:avLst/>
              <a:gdLst>
                <a:gd name="T0" fmla="*/ 0 w 760"/>
                <a:gd name="T1" fmla="*/ 0 h 423"/>
                <a:gd name="T2" fmla="*/ 9 w 760"/>
                <a:gd name="T3" fmla="*/ 0 h 423"/>
                <a:gd name="T4" fmla="*/ 18 w 760"/>
                <a:gd name="T5" fmla="*/ 4 h 423"/>
                <a:gd name="T6" fmla="*/ 29 w 760"/>
                <a:gd name="T7" fmla="*/ 4 h 423"/>
                <a:gd name="T8" fmla="*/ 40 w 760"/>
                <a:gd name="T9" fmla="*/ 7 h 423"/>
                <a:gd name="T10" fmla="*/ 49 w 760"/>
                <a:gd name="T11" fmla="*/ 10 h 423"/>
                <a:gd name="T12" fmla="*/ 60 w 760"/>
                <a:gd name="T13" fmla="*/ 15 h 423"/>
                <a:gd name="T14" fmla="*/ 69 w 760"/>
                <a:gd name="T15" fmla="*/ 20 h 423"/>
                <a:gd name="T16" fmla="*/ 81 w 760"/>
                <a:gd name="T17" fmla="*/ 28 h 423"/>
                <a:gd name="T18" fmla="*/ 89 w 760"/>
                <a:gd name="T19" fmla="*/ 35 h 423"/>
                <a:gd name="T20" fmla="*/ 100 w 760"/>
                <a:gd name="T21" fmla="*/ 45 h 423"/>
                <a:gd name="T22" fmla="*/ 108 w 760"/>
                <a:gd name="T23" fmla="*/ 54 h 423"/>
                <a:gd name="T24" fmla="*/ 117 w 760"/>
                <a:gd name="T25" fmla="*/ 67 h 423"/>
                <a:gd name="T26" fmla="*/ 108 w 760"/>
                <a:gd name="T27" fmla="*/ 67 h 423"/>
                <a:gd name="T28" fmla="*/ 95 w 760"/>
                <a:gd name="T29" fmla="*/ 66 h 423"/>
                <a:gd name="T30" fmla="*/ 83 w 760"/>
                <a:gd name="T31" fmla="*/ 63 h 423"/>
                <a:gd name="T32" fmla="*/ 71 w 760"/>
                <a:gd name="T33" fmla="*/ 58 h 423"/>
                <a:gd name="T34" fmla="*/ 62 w 760"/>
                <a:gd name="T35" fmla="*/ 54 h 423"/>
                <a:gd name="T36" fmla="*/ 52 w 760"/>
                <a:gd name="T37" fmla="*/ 50 h 423"/>
                <a:gd name="T38" fmla="*/ 41 w 760"/>
                <a:gd name="T39" fmla="*/ 44 h 423"/>
                <a:gd name="T40" fmla="*/ 34 w 760"/>
                <a:gd name="T41" fmla="*/ 38 h 423"/>
                <a:gd name="T42" fmla="*/ 25 w 760"/>
                <a:gd name="T43" fmla="*/ 31 h 423"/>
                <a:gd name="T44" fmla="*/ 18 w 760"/>
                <a:gd name="T45" fmla="*/ 24 h 423"/>
                <a:gd name="T46" fmla="*/ 12 w 760"/>
                <a:gd name="T47" fmla="*/ 18 h 423"/>
                <a:gd name="T48" fmla="*/ 7 w 760"/>
                <a:gd name="T49" fmla="*/ 11 h 423"/>
                <a:gd name="T50" fmla="*/ 4 w 760"/>
                <a:gd name="T51" fmla="*/ 5 h 423"/>
                <a:gd name="T52" fmla="*/ 0 w 760"/>
                <a:gd name="T53" fmla="*/ 0 h 42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60"/>
                <a:gd name="T82" fmla="*/ 0 h 423"/>
                <a:gd name="T83" fmla="*/ 760 w 760"/>
                <a:gd name="T84" fmla="*/ 423 h 42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60" h="423">
                  <a:moveTo>
                    <a:pt x="0" y="0"/>
                  </a:moveTo>
                  <a:lnTo>
                    <a:pt x="52" y="0"/>
                  </a:lnTo>
                  <a:lnTo>
                    <a:pt x="118" y="9"/>
                  </a:lnTo>
                  <a:lnTo>
                    <a:pt x="186" y="24"/>
                  </a:lnTo>
                  <a:lnTo>
                    <a:pt x="253" y="42"/>
                  </a:lnTo>
                  <a:lnTo>
                    <a:pt x="315" y="63"/>
                  </a:lnTo>
                  <a:lnTo>
                    <a:pt x="388" y="93"/>
                  </a:lnTo>
                  <a:lnTo>
                    <a:pt x="448" y="126"/>
                  </a:lnTo>
                  <a:lnTo>
                    <a:pt x="523" y="174"/>
                  </a:lnTo>
                  <a:lnTo>
                    <a:pt x="577" y="219"/>
                  </a:lnTo>
                  <a:lnTo>
                    <a:pt x="640" y="279"/>
                  </a:lnTo>
                  <a:lnTo>
                    <a:pt x="696" y="339"/>
                  </a:lnTo>
                  <a:lnTo>
                    <a:pt x="760" y="423"/>
                  </a:lnTo>
                  <a:lnTo>
                    <a:pt x="694" y="420"/>
                  </a:lnTo>
                  <a:lnTo>
                    <a:pt x="610" y="410"/>
                  </a:lnTo>
                  <a:lnTo>
                    <a:pt x="532" y="393"/>
                  </a:lnTo>
                  <a:lnTo>
                    <a:pt x="451" y="366"/>
                  </a:lnTo>
                  <a:lnTo>
                    <a:pt x="397" y="342"/>
                  </a:lnTo>
                  <a:lnTo>
                    <a:pt x="330" y="311"/>
                  </a:lnTo>
                  <a:lnTo>
                    <a:pt x="271" y="275"/>
                  </a:lnTo>
                  <a:lnTo>
                    <a:pt x="214" y="237"/>
                  </a:lnTo>
                  <a:lnTo>
                    <a:pt x="163" y="192"/>
                  </a:lnTo>
                  <a:lnTo>
                    <a:pt x="112" y="147"/>
                  </a:lnTo>
                  <a:lnTo>
                    <a:pt x="79" y="111"/>
                  </a:lnTo>
                  <a:lnTo>
                    <a:pt x="43" y="66"/>
                  </a:lnTo>
                  <a:lnTo>
                    <a:pt x="21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E3A1"/>
            </a:solidFill>
            <a:ln w="28575" cap="rnd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3" name="Freeform 23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V="1">
              <a:off x="2145" y="1809"/>
              <a:ext cx="658" cy="368"/>
            </a:xfrm>
            <a:custGeom>
              <a:avLst/>
              <a:gdLst>
                <a:gd name="T0" fmla="*/ 120 w 750"/>
                <a:gd name="T1" fmla="*/ 0 h 420"/>
                <a:gd name="T2" fmla="*/ 118 w 750"/>
                <a:gd name="T3" fmla="*/ 4 h 420"/>
                <a:gd name="T4" fmla="*/ 113 w 750"/>
                <a:gd name="T5" fmla="*/ 9 h 420"/>
                <a:gd name="T6" fmla="*/ 110 w 750"/>
                <a:gd name="T7" fmla="*/ 14 h 420"/>
                <a:gd name="T8" fmla="*/ 106 w 750"/>
                <a:gd name="T9" fmla="*/ 19 h 420"/>
                <a:gd name="T10" fmla="*/ 103 w 750"/>
                <a:gd name="T11" fmla="*/ 23 h 420"/>
                <a:gd name="T12" fmla="*/ 98 w 750"/>
                <a:gd name="T13" fmla="*/ 27 h 420"/>
                <a:gd name="T14" fmla="*/ 91 w 750"/>
                <a:gd name="T15" fmla="*/ 32 h 420"/>
                <a:gd name="T16" fmla="*/ 86 w 750"/>
                <a:gd name="T17" fmla="*/ 36 h 420"/>
                <a:gd name="T18" fmla="*/ 80 w 750"/>
                <a:gd name="T19" fmla="*/ 40 h 420"/>
                <a:gd name="T20" fmla="*/ 72 w 750"/>
                <a:gd name="T21" fmla="*/ 46 h 420"/>
                <a:gd name="T22" fmla="*/ 66 w 750"/>
                <a:gd name="T23" fmla="*/ 50 h 420"/>
                <a:gd name="T24" fmla="*/ 59 w 750"/>
                <a:gd name="T25" fmla="*/ 53 h 420"/>
                <a:gd name="T26" fmla="*/ 51 w 750"/>
                <a:gd name="T27" fmla="*/ 57 h 420"/>
                <a:gd name="T28" fmla="*/ 42 w 750"/>
                <a:gd name="T29" fmla="*/ 59 h 420"/>
                <a:gd name="T30" fmla="*/ 34 w 750"/>
                <a:gd name="T31" fmla="*/ 61 h 420"/>
                <a:gd name="T32" fmla="*/ 24 w 750"/>
                <a:gd name="T33" fmla="*/ 64 h 420"/>
                <a:gd name="T34" fmla="*/ 15 w 750"/>
                <a:gd name="T35" fmla="*/ 65 h 420"/>
                <a:gd name="T36" fmla="*/ 7 w 750"/>
                <a:gd name="T37" fmla="*/ 65 h 420"/>
                <a:gd name="T38" fmla="*/ 0 w 750"/>
                <a:gd name="T39" fmla="*/ 65 h 420"/>
                <a:gd name="T40" fmla="*/ 4 w 750"/>
                <a:gd name="T41" fmla="*/ 60 h 420"/>
                <a:gd name="T42" fmla="*/ 7 w 750"/>
                <a:gd name="T43" fmla="*/ 57 h 420"/>
                <a:gd name="T44" fmla="*/ 10 w 750"/>
                <a:gd name="T45" fmla="*/ 52 h 420"/>
                <a:gd name="T46" fmla="*/ 15 w 750"/>
                <a:gd name="T47" fmla="*/ 46 h 420"/>
                <a:gd name="T48" fmla="*/ 19 w 750"/>
                <a:gd name="T49" fmla="*/ 40 h 420"/>
                <a:gd name="T50" fmla="*/ 25 w 750"/>
                <a:gd name="T51" fmla="*/ 35 h 420"/>
                <a:gd name="T52" fmla="*/ 31 w 750"/>
                <a:gd name="T53" fmla="*/ 31 h 420"/>
                <a:gd name="T54" fmla="*/ 37 w 750"/>
                <a:gd name="T55" fmla="*/ 27 h 420"/>
                <a:gd name="T56" fmla="*/ 42 w 750"/>
                <a:gd name="T57" fmla="*/ 24 h 420"/>
                <a:gd name="T58" fmla="*/ 47 w 750"/>
                <a:gd name="T59" fmla="*/ 20 h 420"/>
                <a:gd name="T60" fmla="*/ 55 w 750"/>
                <a:gd name="T61" fmla="*/ 16 h 420"/>
                <a:gd name="T62" fmla="*/ 61 w 750"/>
                <a:gd name="T63" fmla="*/ 13 h 420"/>
                <a:gd name="T64" fmla="*/ 68 w 750"/>
                <a:gd name="T65" fmla="*/ 11 h 420"/>
                <a:gd name="T66" fmla="*/ 75 w 750"/>
                <a:gd name="T67" fmla="*/ 9 h 420"/>
                <a:gd name="T68" fmla="*/ 80 w 750"/>
                <a:gd name="T69" fmla="*/ 7 h 420"/>
                <a:gd name="T70" fmla="*/ 87 w 750"/>
                <a:gd name="T71" fmla="*/ 4 h 420"/>
                <a:gd name="T72" fmla="*/ 93 w 750"/>
                <a:gd name="T73" fmla="*/ 4 h 420"/>
                <a:gd name="T74" fmla="*/ 102 w 750"/>
                <a:gd name="T75" fmla="*/ 4 h 420"/>
                <a:gd name="T76" fmla="*/ 110 w 750"/>
                <a:gd name="T77" fmla="*/ 3 h 420"/>
                <a:gd name="T78" fmla="*/ 117 w 750"/>
                <a:gd name="T79" fmla="*/ 0 h 420"/>
                <a:gd name="T80" fmla="*/ 120 w 750"/>
                <a:gd name="T81" fmla="*/ 0 h 42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50"/>
                <a:gd name="T124" fmla="*/ 0 h 420"/>
                <a:gd name="T125" fmla="*/ 750 w 750"/>
                <a:gd name="T126" fmla="*/ 420 h 42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50" h="420">
                  <a:moveTo>
                    <a:pt x="750" y="0"/>
                  </a:moveTo>
                  <a:lnTo>
                    <a:pt x="736" y="23"/>
                  </a:lnTo>
                  <a:lnTo>
                    <a:pt x="714" y="54"/>
                  </a:lnTo>
                  <a:lnTo>
                    <a:pt x="687" y="90"/>
                  </a:lnTo>
                  <a:lnTo>
                    <a:pt x="660" y="120"/>
                  </a:lnTo>
                  <a:lnTo>
                    <a:pt x="639" y="146"/>
                  </a:lnTo>
                  <a:lnTo>
                    <a:pt x="612" y="168"/>
                  </a:lnTo>
                  <a:lnTo>
                    <a:pt x="573" y="206"/>
                  </a:lnTo>
                  <a:lnTo>
                    <a:pt x="537" y="234"/>
                  </a:lnTo>
                  <a:lnTo>
                    <a:pt x="496" y="264"/>
                  </a:lnTo>
                  <a:lnTo>
                    <a:pt x="451" y="293"/>
                  </a:lnTo>
                  <a:lnTo>
                    <a:pt x="409" y="317"/>
                  </a:lnTo>
                  <a:lnTo>
                    <a:pt x="366" y="336"/>
                  </a:lnTo>
                  <a:lnTo>
                    <a:pt x="316" y="357"/>
                  </a:lnTo>
                  <a:lnTo>
                    <a:pt x="268" y="374"/>
                  </a:lnTo>
                  <a:lnTo>
                    <a:pt x="210" y="392"/>
                  </a:lnTo>
                  <a:lnTo>
                    <a:pt x="148" y="405"/>
                  </a:lnTo>
                  <a:lnTo>
                    <a:pt x="93" y="414"/>
                  </a:lnTo>
                  <a:lnTo>
                    <a:pt x="43" y="419"/>
                  </a:lnTo>
                  <a:lnTo>
                    <a:pt x="0" y="420"/>
                  </a:lnTo>
                  <a:lnTo>
                    <a:pt x="21" y="386"/>
                  </a:lnTo>
                  <a:lnTo>
                    <a:pt x="40" y="357"/>
                  </a:lnTo>
                  <a:lnTo>
                    <a:pt x="64" y="329"/>
                  </a:lnTo>
                  <a:lnTo>
                    <a:pt x="93" y="294"/>
                  </a:lnTo>
                  <a:lnTo>
                    <a:pt x="123" y="263"/>
                  </a:lnTo>
                  <a:lnTo>
                    <a:pt x="159" y="231"/>
                  </a:lnTo>
                  <a:lnTo>
                    <a:pt x="196" y="198"/>
                  </a:lnTo>
                  <a:lnTo>
                    <a:pt x="235" y="168"/>
                  </a:lnTo>
                  <a:lnTo>
                    <a:pt x="265" y="149"/>
                  </a:lnTo>
                  <a:lnTo>
                    <a:pt x="300" y="126"/>
                  </a:lnTo>
                  <a:lnTo>
                    <a:pt x="345" y="104"/>
                  </a:lnTo>
                  <a:lnTo>
                    <a:pt x="387" y="83"/>
                  </a:lnTo>
                  <a:lnTo>
                    <a:pt x="429" y="66"/>
                  </a:lnTo>
                  <a:lnTo>
                    <a:pt x="469" y="51"/>
                  </a:lnTo>
                  <a:lnTo>
                    <a:pt x="505" y="39"/>
                  </a:lnTo>
                  <a:lnTo>
                    <a:pt x="544" y="27"/>
                  </a:lnTo>
                  <a:lnTo>
                    <a:pt x="583" y="18"/>
                  </a:lnTo>
                  <a:lnTo>
                    <a:pt x="630" y="11"/>
                  </a:lnTo>
                  <a:lnTo>
                    <a:pt x="679" y="3"/>
                  </a:lnTo>
                  <a:lnTo>
                    <a:pt x="733" y="0"/>
                  </a:lnTo>
                  <a:lnTo>
                    <a:pt x="750" y="0"/>
                  </a:lnTo>
                  <a:close/>
                </a:path>
              </a:pathLst>
            </a:custGeom>
            <a:solidFill>
              <a:srgbClr val="C5E3A1"/>
            </a:solidFill>
            <a:ln w="28575" cap="rnd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15" name="Rectangle 2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4724400" y="3048000"/>
            <a:ext cx="15224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>
            <a:spAutoFit/>
          </a:bodyPr>
          <a:lstStyle/>
          <a:p>
            <a:pPr defTabSz="787400">
              <a:buClr>
                <a:schemeClr val="tx2"/>
              </a:buClr>
            </a:pPr>
            <a:r>
              <a:rPr lang="ru-RU" sz="1200" b="1" u="none" dirty="0"/>
              <a:t>Система производства</a:t>
            </a:r>
            <a:endParaRPr lang="en-US" sz="1200" u="none" dirty="0"/>
          </a:p>
        </p:txBody>
      </p:sp>
      <p:sp>
        <p:nvSpPr>
          <p:cNvPr id="16" name="Rectangle 21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3657600" y="5257800"/>
            <a:ext cx="13795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787400">
              <a:buClr>
                <a:schemeClr val="tx2"/>
              </a:buClr>
            </a:pPr>
            <a:r>
              <a:rPr lang="ru-RU" sz="1200" b="1" u="none" dirty="0"/>
              <a:t>Система управления</a:t>
            </a:r>
            <a:endParaRPr lang="en-US" sz="1200" u="none" dirty="0"/>
          </a:p>
        </p:txBody>
      </p:sp>
      <p:sp>
        <p:nvSpPr>
          <p:cNvPr id="17" name="Rectangle 22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2286000" y="2971800"/>
            <a:ext cx="168116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>
            <a:spAutoFit/>
          </a:bodyPr>
          <a:lstStyle/>
          <a:p>
            <a:pPr algn="ctr" defTabSz="787400">
              <a:buClr>
                <a:schemeClr val="tx2"/>
              </a:buClr>
            </a:pPr>
            <a:r>
              <a:rPr lang="ru-RU" sz="1200" b="1" u="none" dirty="0" smtClean="0"/>
              <a:t>Система развития людей Корпоративная</a:t>
            </a:r>
            <a:endParaRPr lang="ru-RU" sz="1200" b="1" u="none" dirty="0"/>
          </a:p>
          <a:p>
            <a:pPr algn="ctr" defTabSz="787400">
              <a:buClr>
                <a:schemeClr val="tx2"/>
              </a:buClr>
            </a:pPr>
            <a:r>
              <a:rPr lang="ru-RU" sz="1200" b="1" u="none" dirty="0"/>
              <a:t>культура и образ </a:t>
            </a:r>
            <a:r>
              <a:rPr lang="ru-RU" sz="1200" b="1" u="none" dirty="0" smtClean="0"/>
              <a:t>мышления </a:t>
            </a:r>
            <a:endParaRPr lang="en-US" sz="1200" b="1" u="none" dirty="0"/>
          </a:p>
        </p:txBody>
      </p:sp>
      <p:sp>
        <p:nvSpPr>
          <p:cNvPr id="18" name="AutoShape 16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914400" y="1524000"/>
            <a:ext cx="6629400" cy="5029200"/>
          </a:xfrm>
          <a:prstGeom prst="roundRect">
            <a:avLst>
              <a:gd name="adj" fmla="val 1648"/>
            </a:avLst>
          </a:prstGeom>
          <a:noFill/>
          <a:ln w="28575" algn="ctr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tint val="12549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ru-RU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ТЕРМИНОЛОГИЯ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686800" cy="5029200"/>
          </a:xfrm>
        </p:spPr>
        <p:txBody>
          <a:bodyPr/>
          <a:lstStyle/>
          <a:p>
            <a:r>
              <a:rPr lang="en-GB" sz="2400" b="1" dirty="0" smtClean="0">
                <a:solidFill>
                  <a:srgbClr val="000066"/>
                </a:solidFill>
              </a:rPr>
              <a:t>Toyota </a:t>
            </a:r>
            <a:r>
              <a:rPr lang="en-US" sz="2400" b="1" dirty="0" smtClean="0">
                <a:solidFill>
                  <a:srgbClr val="000066"/>
                </a:solidFill>
              </a:rPr>
              <a:t>P</a:t>
            </a:r>
            <a:r>
              <a:rPr lang="en-GB" sz="2400" b="1" dirty="0" smtClean="0">
                <a:solidFill>
                  <a:srgbClr val="000066"/>
                </a:solidFill>
              </a:rPr>
              <a:t>roduction System</a:t>
            </a:r>
            <a:r>
              <a:rPr lang="en-US" sz="2400" b="1" dirty="0" smtClean="0">
                <a:solidFill>
                  <a:srgbClr val="000066"/>
                </a:solidFill>
              </a:rPr>
              <a:t> (</a:t>
            </a:r>
            <a:r>
              <a:rPr lang="en-GB" sz="2400" b="1" dirty="0" smtClean="0">
                <a:solidFill>
                  <a:srgbClr val="000066"/>
                </a:solidFill>
              </a:rPr>
              <a:t>TPS)</a:t>
            </a:r>
            <a:r>
              <a:rPr lang="en-US" sz="2400" b="1" dirty="0" smtClean="0">
                <a:solidFill>
                  <a:srgbClr val="000066"/>
                </a:solidFill>
              </a:rPr>
              <a:t> </a:t>
            </a:r>
            <a:endParaRPr lang="ru-RU" sz="2400" b="1" dirty="0" smtClean="0">
              <a:solidFill>
                <a:srgbClr val="000066"/>
              </a:solidFill>
            </a:endParaRPr>
          </a:p>
          <a:p>
            <a:r>
              <a:rPr lang="ru-RU" sz="2400" b="1" dirty="0" smtClean="0">
                <a:solidFill>
                  <a:srgbClr val="000066"/>
                </a:solidFill>
              </a:rPr>
              <a:t>Кайдзен (Япония)</a:t>
            </a:r>
            <a:r>
              <a:rPr lang="en-US" sz="2400" b="1" dirty="0" smtClean="0">
                <a:solidFill>
                  <a:srgbClr val="000066"/>
                </a:solidFill>
              </a:rPr>
              <a:t> </a:t>
            </a:r>
            <a:endParaRPr lang="ru-RU" sz="2400" b="1" dirty="0" smtClean="0">
              <a:solidFill>
                <a:srgbClr val="000066"/>
              </a:solidFill>
            </a:endParaRPr>
          </a:p>
          <a:p>
            <a:r>
              <a:rPr lang="en-GB" sz="2400" b="1" dirty="0" smtClean="0">
                <a:solidFill>
                  <a:srgbClr val="000066"/>
                </a:solidFill>
              </a:rPr>
              <a:t>LEAN production</a:t>
            </a:r>
            <a:r>
              <a:rPr lang="ru-RU" sz="2400" b="1" dirty="0" smtClean="0">
                <a:solidFill>
                  <a:srgbClr val="000066"/>
                </a:solidFill>
              </a:rPr>
              <a:t> (Евросоюз)</a:t>
            </a:r>
          </a:p>
          <a:p>
            <a:r>
              <a:rPr lang="en-US" sz="2400" b="1" dirty="0" smtClean="0">
                <a:solidFill>
                  <a:srgbClr val="000066"/>
                </a:solidFill>
              </a:rPr>
              <a:t>LEAN thinking</a:t>
            </a:r>
            <a:r>
              <a:rPr lang="ru-RU" sz="2400" b="1" dirty="0" smtClean="0">
                <a:solidFill>
                  <a:srgbClr val="000066"/>
                </a:solidFill>
              </a:rPr>
              <a:t>, </a:t>
            </a:r>
            <a:r>
              <a:rPr lang="en-GB" sz="2400" b="1" dirty="0" smtClean="0">
                <a:solidFill>
                  <a:srgbClr val="000066"/>
                </a:solidFill>
              </a:rPr>
              <a:t>LEAN manufacturing </a:t>
            </a:r>
            <a:r>
              <a:rPr lang="ru-RU" sz="2400" b="1" dirty="0" smtClean="0">
                <a:solidFill>
                  <a:srgbClr val="000066"/>
                </a:solidFill>
              </a:rPr>
              <a:t>(США)</a:t>
            </a:r>
          </a:p>
          <a:p>
            <a:r>
              <a:rPr lang="en-US" sz="2400" b="1" dirty="0" smtClean="0">
                <a:solidFill>
                  <a:srgbClr val="000066"/>
                </a:solidFill>
              </a:rPr>
              <a:t>Continious Improvement </a:t>
            </a:r>
            <a:r>
              <a:rPr lang="ru-RU" sz="2400" b="1" dirty="0" smtClean="0">
                <a:solidFill>
                  <a:srgbClr val="000066"/>
                </a:solidFill>
              </a:rPr>
              <a:t>(США)</a:t>
            </a:r>
          </a:p>
          <a:p>
            <a:r>
              <a:rPr lang="ru-RU" sz="2400" b="1" i="1" dirty="0" smtClean="0">
                <a:solidFill>
                  <a:srgbClr val="FF0000"/>
                </a:solidFill>
              </a:rPr>
              <a:t>Бережливое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ru-RU" sz="2400" b="1" i="1" dirty="0" smtClean="0">
                <a:solidFill>
                  <a:srgbClr val="FF0000"/>
                </a:solidFill>
              </a:rPr>
              <a:t>производство</a:t>
            </a:r>
            <a:r>
              <a:rPr lang="ru-RU" sz="2400" b="1" i="1" dirty="0" smtClean="0">
                <a:solidFill>
                  <a:srgbClr val="000066"/>
                </a:solidFill>
              </a:rPr>
              <a:t>;</a:t>
            </a:r>
            <a:r>
              <a:rPr lang="en-US" sz="2400" b="1" i="1" dirty="0" smtClean="0">
                <a:solidFill>
                  <a:srgbClr val="000066"/>
                </a:solidFill>
              </a:rPr>
              <a:t> </a:t>
            </a:r>
            <a:r>
              <a:rPr lang="ru-RU" sz="2400" b="1" i="1" dirty="0" smtClean="0">
                <a:solidFill>
                  <a:srgbClr val="000066"/>
                </a:solidFill>
              </a:rPr>
              <a:t>производство без потерь; малозатратное производство; рачительное производство; синхронизированное производство; стройное производство </a:t>
            </a:r>
            <a:r>
              <a:rPr lang="en-US" sz="2400" b="1" dirty="0" smtClean="0">
                <a:solidFill>
                  <a:srgbClr val="000066"/>
                </a:solidFill>
              </a:rPr>
              <a:t>(</a:t>
            </a:r>
            <a:r>
              <a:rPr lang="ru-RU" sz="2400" b="1" dirty="0" smtClean="0">
                <a:solidFill>
                  <a:srgbClr val="000066"/>
                </a:solidFill>
              </a:rPr>
              <a:t>Россия). </a:t>
            </a:r>
          </a:p>
          <a:p>
            <a:pPr>
              <a:buFontTx/>
              <a:buNone/>
            </a:pPr>
            <a:r>
              <a:rPr lang="ru-RU" sz="4800" b="1" dirty="0" smtClean="0">
                <a:solidFill>
                  <a:srgbClr val="FF3300"/>
                </a:solidFill>
                <a:latin typeface="Arial Narrow" pitchFamily="34" charset="0"/>
              </a:rPr>
              <a:t>       </a:t>
            </a:r>
            <a:r>
              <a:rPr lang="ru-RU" b="1" dirty="0" smtClean="0">
                <a:solidFill>
                  <a:srgbClr val="FF0000"/>
                </a:solidFill>
                <a:latin typeface="Arial Narrow" pitchFamily="34" charset="0"/>
              </a:rPr>
              <a:t>все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Arial Narrow" pitchFamily="34" charset="0"/>
              </a:rPr>
              <a:t>это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Arial Narrow" pitchFamily="34" charset="0"/>
              </a:rPr>
              <a:t>вместе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Arial Narrow" pitchFamily="34" charset="0"/>
              </a:rPr>
              <a:t>и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Arial Narrow" pitchFamily="34" charset="0"/>
              </a:rPr>
              <a:t>по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Arial Narrow" pitchFamily="34" charset="0"/>
              </a:rPr>
              <a:t>отдельности -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Arial Narrow" pitchFamily="34" charset="0"/>
              </a:rPr>
              <a:t>ЛИН</a:t>
            </a:r>
            <a:r>
              <a:rPr lang="ru-RU" sz="48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</a:p>
          <a:p>
            <a:pPr>
              <a:buFontTx/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Arial" charset="0"/>
              </a:rPr>
              <a:t>      (термин вошел во все словари мира без перевода)</a:t>
            </a:r>
          </a:p>
        </p:txBody>
      </p:sp>
      <p:pic>
        <p:nvPicPr>
          <p:cNvPr id="120844" name="Picture 12" descr="le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1774" y="762001"/>
            <a:ext cx="2636464" cy="22098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405" y="133944"/>
            <a:ext cx="8665146" cy="6266856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76820"/>
            <a:ext cx="9143999" cy="696516"/>
          </a:xfrm>
          <a:ln/>
        </p:spPr>
        <p:txBody>
          <a:bodyPr/>
          <a:lstStyle/>
          <a:p>
            <a:r>
              <a:rPr lang="en-US" sz="2800" b="1" dirty="0" smtClean="0">
                <a:solidFill>
                  <a:srgbClr val="CD09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</a:t>
            </a:r>
            <a:r>
              <a:rPr lang="ru-RU" sz="2800" b="1" dirty="0" smtClean="0">
                <a:solidFill>
                  <a:srgbClr val="CD09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трансформации ПС</a:t>
            </a:r>
            <a:r>
              <a:rPr lang="en-US" sz="2800" b="1" dirty="0" smtClean="0">
                <a:solidFill>
                  <a:srgbClr val="CD09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CD09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2-х лет</a:t>
            </a:r>
            <a:endParaRPr lang="en-US" sz="2800" b="1" dirty="0">
              <a:solidFill>
                <a:srgbClr val="CD09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698" name="Rectangle 2"/>
          <p:cNvSpPr>
            <a:spLocks/>
          </p:cNvSpPr>
          <p:nvPr/>
        </p:nvSpPr>
        <p:spPr bwMode="auto">
          <a:xfrm>
            <a:off x="304800" y="1295400"/>
            <a:ext cx="8534400" cy="89296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l"/>
            <a:r>
              <a:rPr lang="en-US" sz="2200" b="1" u="none" dirty="0">
                <a:solidFill>
                  <a:srgbClr val="000066"/>
                </a:solidFill>
                <a:ea typeface="Hoefler Text" charset="0"/>
                <a:cs typeface="Hoefler Text" charset="0"/>
              </a:rPr>
              <a:t>Повышение производительности по основным цехам от </a:t>
            </a:r>
            <a:r>
              <a:rPr lang="en-US" sz="2200" b="1" u="none" dirty="0">
                <a:solidFill>
                  <a:srgbClr val="CD0920"/>
                </a:solidFill>
                <a:ea typeface="Hoefler Text" charset="0"/>
                <a:cs typeface="Hoefler Text" charset="0"/>
              </a:rPr>
              <a:t>30 до 100%</a:t>
            </a:r>
          </a:p>
        </p:txBody>
      </p:sp>
      <p:sp>
        <p:nvSpPr>
          <p:cNvPr id="29699" name="Rectangle 3"/>
          <p:cNvSpPr>
            <a:spLocks/>
          </p:cNvSpPr>
          <p:nvPr/>
        </p:nvSpPr>
        <p:spPr bwMode="auto">
          <a:xfrm>
            <a:off x="304800" y="2225189"/>
            <a:ext cx="7507748" cy="33855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spAutoFit/>
          </a:bodyPr>
          <a:lstStyle/>
          <a:p>
            <a:r>
              <a:rPr lang="en-US" sz="2200" b="1" u="none" dirty="0">
                <a:solidFill>
                  <a:srgbClr val="FF0000"/>
                </a:solidFill>
                <a:ea typeface="Hoefler Text" charset="0"/>
                <a:cs typeface="Hoefler Text" charset="0"/>
              </a:rPr>
              <a:t>Снижение запасов </a:t>
            </a:r>
            <a:r>
              <a:rPr lang="en-US" sz="2200" b="1" u="none" dirty="0">
                <a:solidFill>
                  <a:srgbClr val="000066"/>
                </a:solidFill>
                <a:ea typeface="Hoefler Text" charset="0"/>
                <a:cs typeface="Hoefler Text" charset="0"/>
              </a:rPr>
              <a:t>в системе не менее чем </a:t>
            </a:r>
            <a:r>
              <a:rPr lang="en-US" sz="2200" b="1" u="none" dirty="0">
                <a:solidFill>
                  <a:srgbClr val="CD0920"/>
                </a:solidFill>
                <a:ea typeface="Hoefler Text" charset="0"/>
                <a:cs typeface="Hoefler Text" charset="0"/>
              </a:rPr>
              <a:t>в три раза</a:t>
            </a:r>
          </a:p>
        </p:txBody>
      </p:sp>
      <p:sp>
        <p:nvSpPr>
          <p:cNvPr id="29700" name="Rectangle 4"/>
          <p:cNvSpPr>
            <a:spLocks/>
          </p:cNvSpPr>
          <p:nvPr/>
        </p:nvSpPr>
        <p:spPr bwMode="auto">
          <a:xfrm>
            <a:off x="276820" y="2616399"/>
            <a:ext cx="8534400" cy="130373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l"/>
            <a:r>
              <a:rPr lang="en-US" sz="2200" b="1" u="none" dirty="0">
                <a:solidFill>
                  <a:srgbClr val="FF0000"/>
                </a:solidFill>
                <a:ea typeface="Hoefler Text" charset="0"/>
                <a:cs typeface="Hoefler Text" charset="0"/>
              </a:rPr>
              <a:t>Дополнительная</a:t>
            </a:r>
            <a:r>
              <a:rPr lang="en-US" sz="2200" b="1" u="none" dirty="0">
                <a:solidFill>
                  <a:srgbClr val="000066"/>
                </a:solidFill>
                <a:ea typeface="Hoefler Text" charset="0"/>
                <a:cs typeface="Hoefler Text" charset="0"/>
              </a:rPr>
              <a:t> (за счет реализации проектов по повышению эффективности) прибыль в </a:t>
            </a:r>
            <a:r>
              <a:rPr lang="en-US" sz="2200" b="1" u="none" dirty="0" smtClean="0">
                <a:solidFill>
                  <a:srgbClr val="000066"/>
                </a:solidFill>
                <a:ea typeface="Hoefler Text" charset="0"/>
                <a:cs typeface="Hoefler Text" charset="0"/>
              </a:rPr>
              <a:t>размере</a:t>
            </a:r>
            <a:r>
              <a:rPr lang="ru-RU" sz="2200" b="1" u="none" dirty="0" smtClean="0">
                <a:solidFill>
                  <a:srgbClr val="000066"/>
                </a:solidFill>
                <a:ea typeface="Hoefler Text" charset="0"/>
                <a:cs typeface="Hoefler Text" charset="0"/>
              </a:rPr>
              <a:t>       </a:t>
            </a:r>
            <a:r>
              <a:rPr lang="en-US" sz="2200" b="1" u="none" dirty="0" smtClean="0">
                <a:solidFill>
                  <a:srgbClr val="000066"/>
                </a:solidFill>
                <a:ea typeface="Hoefler Text" charset="0"/>
                <a:cs typeface="Hoefler Text" charset="0"/>
              </a:rPr>
              <a:t> </a:t>
            </a:r>
            <a:r>
              <a:rPr lang="en-US" sz="2200" b="1" u="none" dirty="0">
                <a:solidFill>
                  <a:srgbClr val="FF0000"/>
                </a:solidFill>
                <a:ea typeface="Hoefler Text" charset="0"/>
                <a:cs typeface="Hoefler Text" charset="0"/>
              </a:rPr>
              <a:t>70 миллионов рублей</a:t>
            </a:r>
          </a:p>
        </p:txBody>
      </p:sp>
      <p:sp>
        <p:nvSpPr>
          <p:cNvPr id="29701" name="Rectangle 5"/>
          <p:cNvSpPr>
            <a:spLocks/>
          </p:cNvSpPr>
          <p:nvPr/>
        </p:nvSpPr>
        <p:spPr bwMode="auto">
          <a:xfrm>
            <a:off x="228600" y="3962400"/>
            <a:ext cx="8712385" cy="212526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l"/>
            <a:r>
              <a:rPr lang="en-US" sz="2200" b="1" u="none" dirty="0">
                <a:solidFill>
                  <a:srgbClr val="000066"/>
                </a:solidFill>
                <a:ea typeface="Hoefler Text" charset="0"/>
                <a:cs typeface="Hoefler Text" charset="0"/>
              </a:rPr>
              <a:t>Формирование новой организационной культуры, основанной на понимании необходимости и возможности постоянных улучшений, ценности человека и взаимодействия, а также направленности деятельности на результат;</a:t>
            </a:r>
          </a:p>
        </p:txBody>
      </p:sp>
      <p:sp>
        <p:nvSpPr>
          <p:cNvPr id="29702" name="Rectangle 6"/>
          <p:cNvSpPr>
            <a:spLocks/>
          </p:cNvSpPr>
          <p:nvPr/>
        </p:nvSpPr>
        <p:spPr bwMode="auto">
          <a:xfrm>
            <a:off x="304800" y="6096000"/>
            <a:ext cx="8436508" cy="48220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l"/>
            <a:r>
              <a:rPr lang="en-US" sz="2200" b="1" u="none" dirty="0">
                <a:solidFill>
                  <a:srgbClr val="FF0000"/>
                </a:solidFill>
                <a:ea typeface="Hoefler Text" charset="0"/>
                <a:cs typeface="Hoefler Text" charset="0"/>
              </a:rPr>
              <a:t>Изменение качества человеческого капитала</a:t>
            </a:r>
            <a:r>
              <a:rPr lang="en-US" sz="2200" b="1" u="none" dirty="0">
                <a:solidFill>
                  <a:srgbClr val="000066"/>
                </a:solidFill>
                <a:ea typeface="Hoefler Text" charset="0"/>
                <a:cs typeface="Hoefler Text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6135040" presetClass="entr" presetSubtype="33356275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6135040" presetClass="entr" presetSubtype="36556262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6135040" presetClass="entr" presetSubtype="27235937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6135040" presetClass="entr" presetSubtype="47945028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6135040" presetClass="entr" presetSubtype="47945040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autoUpdateAnimBg="0"/>
      <p:bldP spid="29699" grpId="0" autoUpdateAnimBg="0"/>
      <p:bldP spid="29700" grpId="0" autoUpdateAnimBg="0"/>
      <p:bldP spid="29701" grpId="0" autoUpdateAnimBg="0"/>
      <p:bldP spid="29702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Обувная фабрика «Спартак» основана в 1916 году.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IMG_017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51920" y="3789041"/>
            <a:ext cx="3240000" cy="2394783"/>
          </a:xfrm>
        </p:spPr>
      </p:pic>
      <p:pic>
        <p:nvPicPr>
          <p:cNvPr id="7" name="Рисунок 6" descr="IMG_017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08304" y="1124744"/>
            <a:ext cx="1638975" cy="4968552"/>
          </a:xfrm>
          <a:prstGeom prst="rect">
            <a:avLst/>
          </a:prstGeom>
        </p:spPr>
      </p:pic>
      <p:pic>
        <p:nvPicPr>
          <p:cNvPr id="8" name="Рисунок 7" descr="History01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1" y="910800"/>
            <a:ext cx="3240000" cy="2676522"/>
          </a:xfrm>
          <a:prstGeom prst="rect">
            <a:avLst/>
          </a:prstGeom>
        </p:spPr>
      </p:pic>
      <p:pic>
        <p:nvPicPr>
          <p:cNvPr id="10" name="Рисунок 9" descr="History04_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908720"/>
            <a:ext cx="3240360" cy="2711670"/>
          </a:xfrm>
          <a:prstGeom prst="rect">
            <a:avLst/>
          </a:prstGeom>
        </p:spPr>
      </p:pic>
      <p:pic>
        <p:nvPicPr>
          <p:cNvPr id="12" name="Рисунок 11" descr="рабочие1-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8000" y="3789040"/>
            <a:ext cx="3240000" cy="240728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62484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none" dirty="0" smtClean="0">
                <a:solidFill>
                  <a:srgbClr val="0000CC"/>
                </a:solidFill>
              </a:rPr>
              <a:t>Открытое акционерное общество «Обувная фабрика «Спартак»</a:t>
            </a:r>
            <a:endParaRPr lang="ru-RU" u="none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Экономическая эффективность </a:t>
            </a:r>
            <a:br>
              <a:rPr lang="ru-RU" sz="24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от реализации 1-го проекта Бережливого производства</a:t>
            </a:r>
            <a:endParaRPr lang="ru-RU" sz="2400" b="1" dirty="0">
              <a:solidFill>
                <a:srgbClr val="C00000"/>
              </a:solidFill>
              <a:latin typeface="+mn-lt"/>
              <a:cs typeface="Times New Roman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half" idx="1"/>
          </p:nvPr>
        </p:nvGraphicFramePr>
        <p:xfrm>
          <a:off x="395536" y="1268760"/>
          <a:ext cx="8352927" cy="523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472"/>
                <a:gridCol w="2363211"/>
                <a:gridCol w="17412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Экономический эффект в рублях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Повышение производительности труда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36,4%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Снижение незавершенного производства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6 раз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37 000 000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Сокращение затрат на изготовление тех.оснастки (колодки, резаки)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1 400 000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0840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 Сокращение времени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выполнения заказа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5 раз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 Уменьшение производственных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площадей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 32%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(что составило 2 300 м²)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6 000 000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6. Достижение возможности выпуска обуви малыми партиями одновременно разного наименования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7. Оптимизация персонала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45 036 000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            30% (ЕСН)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13 510 000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8. Повышение </a:t>
                      </a:r>
                      <a:r>
                        <a:rPr lang="ru-RU" sz="15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зар.платы</a:t>
                      </a:r>
                      <a:r>
                        <a:rPr lang="ru-RU" sz="15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производственного персонала за период с 01.03.2012г. </a:t>
                      </a:r>
                      <a:r>
                        <a:rPr lang="ru-RU" sz="1500" b="0" baseline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</a:t>
                      </a:r>
                      <a:r>
                        <a:rPr lang="ru-RU" sz="15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01.10.2012г.</a:t>
                      </a:r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38%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102 946 000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 noChangeArrowheads="1"/>
          </p:cNvPicPr>
          <p:nvPr/>
        </p:nvPicPr>
        <p:blipFill>
          <a:blip r:embed="rId3" cstate="print"/>
          <a:srcRect r="58913" b="1665"/>
          <a:stretch>
            <a:fillRect/>
          </a:stretch>
        </p:blipFill>
        <p:spPr bwMode="auto">
          <a:xfrm>
            <a:off x="6665913" y="782638"/>
            <a:ext cx="2478087" cy="379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 l="45389" r="1765" b="31456"/>
          <a:stretch>
            <a:fillRect/>
          </a:stretch>
        </p:blipFill>
        <p:spPr bwMode="auto">
          <a:xfrm>
            <a:off x="4235450" y="4633913"/>
            <a:ext cx="2281238" cy="189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Скругленный прямоугольник 6"/>
          <p:cNvSpPr/>
          <p:nvPr/>
        </p:nvSpPr>
        <p:spPr>
          <a:xfrm>
            <a:off x="1320800" y="44450"/>
            <a:ext cx="7823200" cy="511175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b="1" u="none" dirty="0">
                <a:solidFill>
                  <a:srgbClr val="0000CC"/>
                </a:solidFill>
                <a:latin typeface="Calibri" pitchFamily="34" charset="0"/>
              </a:rPr>
              <a:t>Результаты реализации «Бережливого производства»</a:t>
            </a: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07950" y="2012950"/>
            <a:ext cx="6407150" cy="12001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ragmatica MediumITT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ragmatica MediumITT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ragmatica MediumITT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ragmatica MediumITT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ragmatica MediumIT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ragmatica MediumIT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ragmatica MediumIT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ragmatica MediumIT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ragmatica MediumITT"/>
              </a:defRPr>
            </a:lvl9pPr>
          </a:lstStyle>
          <a:p>
            <a:pPr eaLnBrk="1" hangingPunct="1">
              <a:defRPr/>
            </a:pPr>
            <a:r>
              <a:rPr lang="ru-RU" sz="2400" b="1" i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Свыше 360 суток мониторинга процессов по улучшениям «Бережливого производства»</a:t>
            </a: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07950" y="765175"/>
            <a:ext cx="6407150" cy="83026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ragmatica MediumITT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ragmatica MediumITT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ragmatica MediumITT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ragmatica MediumITT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ragmatica MediumIT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ragmatica MediumIT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ragmatica MediumIT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ragmatica MediumIT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ragmatica MediumITT"/>
              </a:defRPr>
            </a:lvl9pPr>
          </a:lstStyle>
          <a:p>
            <a:pPr eaLnBrk="1" hangingPunct="1">
              <a:defRPr/>
            </a:pPr>
            <a:r>
              <a:rPr lang="ru-RU" sz="2400" b="1" i="1" u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1-е место </a:t>
            </a:r>
            <a:r>
              <a:rPr lang="ru-RU" sz="2400" b="1" i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рационализаторской деятельности в конкурсах РТ </a:t>
            </a: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09538" y="3533775"/>
            <a:ext cx="6407150" cy="8318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ragmatica MediumITT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ragmatica MediumITT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ragmatica MediumITT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ragmatica MediumITT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ragmatica MediumIT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ragmatica MediumIT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ragmatica MediumIT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ragmatica MediumIT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ragmatica MediumITT"/>
              </a:defRPr>
            </a:lvl9pPr>
          </a:lstStyle>
          <a:p>
            <a:pPr eaLnBrk="1" hangingPunct="1">
              <a:defRPr/>
            </a:pPr>
            <a:r>
              <a:rPr lang="ru-RU" sz="2400" b="1" i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Там где есть ПРОЦЕССЫ – Бережливое производство РАБОТАЕТ!</a:t>
            </a:r>
          </a:p>
        </p:txBody>
      </p:sp>
      <p:pic>
        <p:nvPicPr>
          <p:cNvPr id="19464" name="Picture 2" descr="\\tsclient\D\Фотографии службы БП\БРС\ТРМ в БРС 19.04.12\55n6565 0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2713" y="4733925"/>
            <a:ext cx="2684462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4" descr="\\tsclient\D\Фотографии службы БП\НКТ\Аудит Рацух в ПЦ НКТ\55555 0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5913" y="4640263"/>
            <a:ext cx="2443162" cy="183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9925" y="6481763"/>
            <a:ext cx="2133600" cy="476250"/>
          </a:xfrm>
          <a:noFill/>
        </p:spPr>
        <p:txBody>
          <a:bodyPr/>
          <a:lstStyle/>
          <a:p>
            <a:fld id="{6F983014-E678-41A0-8B47-3B70BD180D52}" type="slidenum">
              <a:rPr lang="ru-RU" sz="2000" b="1" smtClean="0">
                <a:latin typeface="Arial" pitchFamily="34" charset="0"/>
              </a:rPr>
              <a:pPr/>
              <a:t>24</a:t>
            </a:fld>
            <a:endParaRPr lang="ru-RU" sz="2000" b="1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manovMM\AppData\Local\Microsoft\Windows\Temporary Internet Files\Content.Outlook\IX9GXR4X\Картинка.jpg"/>
          <p:cNvPicPr>
            <a:picLocks noChangeAspect="1" noChangeArrowheads="1"/>
          </p:cNvPicPr>
          <p:nvPr/>
        </p:nvPicPr>
        <p:blipFill>
          <a:blip r:embed="rId4" cstate="print">
            <a:lum bright="36000"/>
          </a:blip>
          <a:srcRect/>
          <a:stretch>
            <a:fillRect/>
          </a:stretch>
        </p:blipFill>
        <p:spPr bwMode="auto">
          <a:xfrm>
            <a:off x="-36513" y="836613"/>
            <a:ext cx="9180513" cy="602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0483" name="Picture 6" descr="http://ts4.mm.bing.net/th?id=I.4748447876711767&amp;pid=1.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3" y="1844675"/>
            <a:ext cx="182403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Скругленный прямоугольник 21"/>
          <p:cNvSpPr/>
          <p:nvPr/>
        </p:nvSpPr>
        <p:spPr>
          <a:xfrm>
            <a:off x="1285875" y="71438"/>
            <a:ext cx="7858125" cy="919162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4" tIns="45713" rIns="91424" bIns="45713">
            <a:spAutoFit/>
          </a:bodyPr>
          <a:lstStyle/>
          <a:p>
            <a:pPr algn="ctr">
              <a:defRPr/>
            </a:pPr>
            <a:r>
              <a:rPr lang="ru-RU" sz="2400" b="1" u="none" dirty="0">
                <a:solidFill>
                  <a:srgbClr val="0000CC"/>
                </a:solidFill>
                <a:latin typeface="Calibri" pitchFamily="34" charset="0"/>
              </a:rPr>
              <a:t>Один из показателей эффективности  </a:t>
            </a:r>
          </a:p>
          <a:p>
            <a:pPr algn="ctr">
              <a:defRPr/>
            </a:pPr>
            <a:r>
              <a:rPr lang="ru-RU" sz="2400" b="1" u="none" dirty="0">
                <a:solidFill>
                  <a:srgbClr val="0000CC"/>
                </a:solidFill>
                <a:latin typeface="Calibri" pitchFamily="34" charset="0"/>
              </a:rPr>
              <a:t>УК ООО «ТМС групп»</a:t>
            </a:r>
          </a:p>
        </p:txBody>
      </p:sp>
      <p:graphicFrame>
        <p:nvGraphicFramePr>
          <p:cNvPr id="20485" name="Диаграмма 14"/>
          <p:cNvGraphicFramePr>
            <a:graphicFrameLocks/>
          </p:cNvGraphicFramePr>
          <p:nvPr/>
        </p:nvGraphicFramePr>
        <p:xfrm>
          <a:off x="36513" y="1131888"/>
          <a:ext cx="8856662" cy="4960937"/>
        </p:xfrm>
        <a:graphic>
          <a:graphicData uri="http://schemas.openxmlformats.org/presentationml/2006/ole">
            <p:oleObj spid="_x0000_s58370" r:id="rId6" imgW="5669771" imgH="3468925" progId="Excel.Sheet.8">
              <p:embed/>
            </p:oleObj>
          </a:graphicData>
        </a:graphic>
      </p:graphicFrame>
      <p:sp>
        <p:nvSpPr>
          <p:cNvPr id="2048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9925" y="6453188"/>
            <a:ext cx="2133600" cy="476250"/>
          </a:xfrm>
          <a:noFill/>
        </p:spPr>
        <p:txBody>
          <a:bodyPr/>
          <a:lstStyle/>
          <a:p>
            <a:fld id="{BB24D1EE-C8F5-4C06-A890-A8283C44AAE7}" type="slidenum">
              <a:rPr lang="ru-RU" sz="2000" b="1" smtClean="0">
                <a:latin typeface="Arial" pitchFamily="34" charset="0"/>
              </a:rPr>
              <a:pPr/>
              <a:t>25</a:t>
            </a:fld>
            <a:endParaRPr lang="ru-RU" sz="2000" b="1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4294967295"/>
          </p:nvPr>
        </p:nvGraphicFramePr>
        <p:xfrm>
          <a:off x="694432" y="835050"/>
          <a:ext cx="6684293" cy="5013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4211" name="TextBox 5"/>
          <p:cNvSpPr txBox="1">
            <a:spLocks noChangeArrowheads="1"/>
          </p:cNvSpPr>
          <p:nvPr/>
        </p:nvSpPr>
        <p:spPr bwMode="auto">
          <a:xfrm>
            <a:off x="5638800" y="3048000"/>
            <a:ext cx="17526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74625"/>
            <a:r>
              <a:rPr lang="ru-RU" sz="800" b="1" u="none">
                <a:latin typeface="Arial Narrow" pitchFamily="34" charset="0"/>
                <a:ea typeface="MS PGothic" pitchFamily="34" charset="-128"/>
              </a:rPr>
              <a:t>Остальные</a:t>
            </a:r>
            <a:br>
              <a:rPr lang="ru-RU" sz="800" b="1" u="none">
                <a:latin typeface="Arial Narrow" pitchFamily="34" charset="0"/>
                <a:ea typeface="MS PGothic" pitchFamily="34" charset="-128"/>
              </a:rPr>
            </a:br>
            <a:r>
              <a:rPr lang="ru-RU" sz="900" b="1" u="none">
                <a:latin typeface="Arial Narrow" pitchFamily="34" charset="0"/>
                <a:ea typeface="MS PGothic" pitchFamily="34" charset="-128"/>
              </a:rPr>
              <a:t>подразделения</a:t>
            </a:r>
          </a:p>
        </p:txBody>
      </p:sp>
      <p:sp>
        <p:nvSpPr>
          <p:cNvPr id="94212" name="TextBox 7"/>
          <p:cNvSpPr txBox="1">
            <a:spLocks noChangeArrowheads="1"/>
          </p:cNvSpPr>
          <p:nvPr/>
        </p:nvSpPr>
        <p:spPr bwMode="auto">
          <a:xfrm>
            <a:off x="7021513" y="2794000"/>
            <a:ext cx="2087562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u="none"/>
              <a:t>Вся структура Сбербанка России</a:t>
            </a:r>
          </a:p>
        </p:txBody>
      </p:sp>
      <p:pic>
        <p:nvPicPr>
          <p:cNvPr id="94213" name="Picture 10" descr="главная_для_других_фоток"/>
          <p:cNvPicPr>
            <a:picLocks noChangeAspect="1" noChangeArrowheads="1"/>
          </p:cNvPicPr>
          <p:nvPr/>
        </p:nvPicPr>
        <p:blipFill>
          <a:blip r:embed="rId8" cstate="print"/>
          <a:srcRect l="57635" t="6281" r="33432" b="81171"/>
          <a:stretch>
            <a:fillRect/>
          </a:stretch>
        </p:blipFill>
        <p:spPr bwMode="auto">
          <a:xfrm>
            <a:off x="7415213" y="1443038"/>
            <a:ext cx="1300162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4" name="TextBox 7"/>
          <p:cNvSpPr txBox="1">
            <a:spLocks noChangeArrowheads="1"/>
          </p:cNvSpPr>
          <p:nvPr/>
        </p:nvSpPr>
        <p:spPr bwMode="auto">
          <a:xfrm>
            <a:off x="6804025" y="4624388"/>
            <a:ext cx="23399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u="none">
                <a:solidFill>
                  <a:srgbClr val="00703C"/>
                </a:solidFill>
              </a:rPr>
              <a:t>Эффективность до + 30%</a:t>
            </a:r>
          </a:p>
        </p:txBody>
      </p:sp>
      <p:sp>
        <p:nvSpPr>
          <p:cNvPr id="94215" name="Rectangle 2"/>
          <p:cNvSpPr>
            <a:spLocks noChangeArrowheads="1"/>
          </p:cNvSpPr>
          <p:nvPr/>
        </p:nvSpPr>
        <p:spPr bwMode="auto">
          <a:xfrm>
            <a:off x="827088" y="476250"/>
            <a:ext cx="6564312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ru-RU" sz="2800" b="1" u="none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ХОД РЕАЛИЗАЦИИ ПСС В СБЕРБАНКЕ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2843213" y="1125538"/>
            <a:ext cx="5905500" cy="5111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65113" indent="-265113" eaLnBrk="0" hangingPunct="0">
              <a:spcAft>
                <a:spcPct val="30000"/>
              </a:spcAft>
              <a:buFont typeface="Wingdings" pitchFamily="2" charset="2"/>
              <a:buChar char="q"/>
            </a:pPr>
            <a:r>
              <a:rPr lang="ru-RU" sz="1200" b="1" u="none">
                <a:solidFill>
                  <a:srgbClr val="008000"/>
                </a:solidFill>
              </a:rPr>
              <a:t>Объем продаж по приоритетным продуктам вырос в несколько раз</a:t>
            </a:r>
          </a:p>
          <a:p>
            <a:pPr marL="265113" indent="-265113" eaLnBrk="0" hangingPunct="0">
              <a:spcAft>
                <a:spcPct val="30000"/>
              </a:spcAft>
              <a:buFont typeface="Wingdings" pitchFamily="2" charset="2"/>
              <a:buChar char="q"/>
            </a:pPr>
            <a:r>
              <a:rPr lang="ru-RU" altLang="ko-KR" sz="1200" b="1" u="none">
                <a:solidFill>
                  <a:srgbClr val="008000"/>
                </a:solidFill>
              </a:rPr>
              <a:t>В офисах  достигнуто </a:t>
            </a:r>
            <a:r>
              <a:rPr lang="ru-RU" sz="1200" b="1" u="none">
                <a:solidFill>
                  <a:srgbClr val="008000"/>
                </a:solidFill>
              </a:rPr>
              <a:t>сокращение очередей на 36%</a:t>
            </a:r>
            <a:r>
              <a:rPr lang="ru-RU" sz="1200" u="none">
                <a:solidFill>
                  <a:srgbClr val="008000"/>
                </a:solidFill>
              </a:rPr>
              <a:t> </a:t>
            </a:r>
          </a:p>
          <a:p>
            <a:pPr marL="265113" indent="-265113" eaLnBrk="0" hangingPunct="0">
              <a:spcAft>
                <a:spcPct val="30000"/>
              </a:spcAft>
              <a:buFont typeface="Wingdings" pitchFamily="2" charset="2"/>
              <a:buChar char="q"/>
            </a:pPr>
            <a:endParaRPr lang="ru-RU" altLang="ko-KR" sz="1200" b="1" u="none">
              <a:solidFill>
                <a:srgbClr val="008000"/>
              </a:solidFill>
            </a:endParaRPr>
          </a:p>
          <a:p>
            <a:pPr marL="265113" indent="-265113" eaLnBrk="0" hangingPunct="0">
              <a:spcAft>
                <a:spcPct val="30000"/>
              </a:spcAft>
              <a:buFont typeface="Wingdings" pitchFamily="2" charset="2"/>
              <a:buChar char="q"/>
            </a:pPr>
            <a:endParaRPr lang="ru-RU" altLang="ko-KR" sz="1200" b="1" u="none">
              <a:solidFill>
                <a:srgbClr val="008000"/>
              </a:solidFill>
            </a:endParaRPr>
          </a:p>
          <a:p>
            <a:pPr marL="265113" indent="-265113" eaLnBrk="0" hangingPunct="0">
              <a:spcAft>
                <a:spcPct val="30000"/>
              </a:spcAft>
              <a:buFont typeface="Wingdings" pitchFamily="2" charset="2"/>
              <a:buChar char="q"/>
            </a:pPr>
            <a:r>
              <a:rPr lang="ru-RU" sz="1200" b="1" u="none">
                <a:solidFill>
                  <a:srgbClr val="008000"/>
                </a:solidFill>
              </a:rPr>
              <a:t>За счет проведенной оптимизации рабочего времени удалось в рамках  имеющейся штатной численности подготовить свыше 600 клиентских менеджеров</a:t>
            </a:r>
          </a:p>
          <a:p>
            <a:pPr marL="265113" indent="-265113" eaLnBrk="0" hangingPunct="0">
              <a:spcAft>
                <a:spcPct val="30000"/>
              </a:spcAft>
              <a:buFont typeface="Wingdings" pitchFamily="2" charset="2"/>
              <a:buChar char="q"/>
            </a:pPr>
            <a:endParaRPr lang="ru-RU" sz="1200" b="1" u="none">
              <a:solidFill>
                <a:srgbClr val="008000"/>
              </a:solidFill>
            </a:endParaRPr>
          </a:p>
          <a:p>
            <a:pPr marL="265113" indent="-265113" eaLnBrk="0" hangingPunct="0">
              <a:spcAft>
                <a:spcPct val="30000"/>
              </a:spcAft>
              <a:buFont typeface="Wingdings" pitchFamily="2" charset="2"/>
              <a:buChar char="q"/>
            </a:pPr>
            <a:endParaRPr lang="ru-RU" sz="1200" b="1" u="none">
              <a:solidFill>
                <a:srgbClr val="008000"/>
              </a:solidFill>
            </a:endParaRPr>
          </a:p>
          <a:p>
            <a:pPr marL="265113" indent="-265113" eaLnBrk="0" hangingPunct="0">
              <a:spcAft>
                <a:spcPct val="30000"/>
              </a:spcAft>
              <a:buFont typeface="Wingdings" pitchFamily="2" charset="2"/>
              <a:buChar char="q"/>
            </a:pPr>
            <a:r>
              <a:rPr lang="ru-RU" sz="1200" b="1" u="none">
                <a:solidFill>
                  <a:srgbClr val="008000"/>
                </a:solidFill>
              </a:rPr>
              <a:t>Подано свыше 16 тыс. ЛИН - Инициатив, из которых более  6,5 тыс уже внедрены на текущий момент</a:t>
            </a:r>
          </a:p>
          <a:p>
            <a:pPr marL="265113" indent="-265113" eaLnBrk="0" hangingPunct="0">
              <a:spcAft>
                <a:spcPct val="30000"/>
              </a:spcAft>
              <a:buFont typeface="Wingdings" pitchFamily="2" charset="2"/>
              <a:buChar char="q"/>
            </a:pPr>
            <a:r>
              <a:rPr lang="ru-RU" sz="1200" b="1" u="none">
                <a:solidFill>
                  <a:srgbClr val="008000"/>
                </a:solidFill>
              </a:rPr>
              <a:t>Достигнутый экономический эффект по инициативам составляет  более 100 млн. руб., в т.ч. за счет экономии материальных ресурсов </a:t>
            </a:r>
          </a:p>
          <a:p>
            <a:pPr marL="265113" indent="-265113" eaLnBrk="0" hangingPunct="0">
              <a:spcAft>
                <a:spcPct val="30000"/>
              </a:spcAft>
              <a:buFont typeface="Wingdings" pitchFamily="2" charset="2"/>
              <a:buChar char="q"/>
            </a:pPr>
            <a:endParaRPr lang="ru-RU" sz="1200" b="1" u="none">
              <a:solidFill>
                <a:srgbClr val="008000"/>
              </a:solidFill>
            </a:endParaRPr>
          </a:p>
          <a:p>
            <a:pPr marL="265113" indent="-265113" eaLnBrk="0" hangingPunct="0">
              <a:spcAft>
                <a:spcPct val="30000"/>
              </a:spcAft>
              <a:buFont typeface="Wingdings" pitchFamily="2" charset="2"/>
              <a:buChar char="q"/>
            </a:pPr>
            <a:r>
              <a:rPr lang="ru-RU" sz="1200" b="1" u="none">
                <a:solidFill>
                  <a:srgbClr val="008000"/>
                </a:solidFill>
              </a:rPr>
              <a:t>Сокращено время выполнения каждого релиза на срок от 2 до 5 дней (</a:t>
            </a:r>
            <a:r>
              <a:rPr lang="en-US" sz="1200" b="1" u="none">
                <a:solidFill>
                  <a:srgbClr val="008000"/>
                </a:solidFill>
              </a:rPr>
              <a:t>~900 </a:t>
            </a:r>
            <a:r>
              <a:rPr lang="ru-RU" sz="1200" b="1" u="none">
                <a:solidFill>
                  <a:srgbClr val="008000"/>
                </a:solidFill>
              </a:rPr>
              <a:t>релизов в год)</a:t>
            </a:r>
          </a:p>
          <a:p>
            <a:pPr marL="265113" indent="-265113" eaLnBrk="0" hangingPunct="0">
              <a:spcAft>
                <a:spcPct val="30000"/>
              </a:spcAft>
              <a:buFont typeface="Wingdings" pitchFamily="2" charset="2"/>
              <a:buChar char="q"/>
            </a:pPr>
            <a:r>
              <a:rPr lang="ru-RU" sz="1200" b="1" u="none">
                <a:solidFill>
                  <a:srgbClr val="008000"/>
                </a:solidFill>
              </a:rPr>
              <a:t>Время на оформление заявки на перевод сотрудников из офиса в офис сокращено с нескольких часов до нескольких минут</a:t>
            </a:r>
          </a:p>
          <a:p>
            <a:pPr marL="265113" indent="-265113" eaLnBrk="0" hangingPunct="0">
              <a:spcAft>
                <a:spcPct val="30000"/>
              </a:spcAft>
              <a:buFont typeface="Wingdings" pitchFamily="2" charset="2"/>
              <a:buChar char="q"/>
            </a:pPr>
            <a:endParaRPr lang="ru-RU" sz="1200" b="1" u="none">
              <a:solidFill>
                <a:srgbClr val="008000"/>
              </a:solidFill>
            </a:endParaRPr>
          </a:p>
          <a:p>
            <a:pPr marL="265113" indent="-265113" eaLnBrk="0" hangingPunct="0">
              <a:spcAft>
                <a:spcPct val="30000"/>
              </a:spcAft>
              <a:buFont typeface="Wingdings" pitchFamily="2" charset="2"/>
              <a:buChar char="q"/>
            </a:pPr>
            <a:r>
              <a:rPr lang="ru-RU" sz="1200" b="1" u="none">
                <a:solidFill>
                  <a:srgbClr val="008000"/>
                </a:solidFill>
              </a:rPr>
              <a:t>По итогам оптимизации перемещения сотрудников по офису снижены на 383 км</a:t>
            </a:r>
          </a:p>
          <a:p>
            <a:pPr marL="265113" indent="-265113" eaLnBrk="0" hangingPunct="0">
              <a:spcAft>
                <a:spcPct val="30000"/>
              </a:spcAft>
              <a:buFont typeface="Wingdings" pitchFamily="2" charset="2"/>
              <a:buChar char="q"/>
            </a:pPr>
            <a:r>
              <a:rPr lang="ru-RU" sz="1200" b="1" u="none">
                <a:solidFill>
                  <a:srgbClr val="008000"/>
                </a:solidFill>
              </a:rPr>
              <a:t>Подано более 300 инициатив,  планируемый эффект - более 100 млн. руб.</a:t>
            </a:r>
          </a:p>
          <a:p>
            <a:pPr marL="265113" indent="-265113" eaLnBrk="0" hangingPunct="0">
              <a:spcAft>
                <a:spcPct val="30000"/>
              </a:spcAft>
              <a:buFont typeface="Wingdings" pitchFamily="2" charset="2"/>
              <a:buChar char="q"/>
            </a:pPr>
            <a:endParaRPr lang="ru-RU" sz="1200" b="1" u="none">
              <a:solidFill>
                <a:srgbClr val="008000"/>
              </a:solidFill>
            </a:endParaRPr>
          </a:p>
          <a:p>
            <a:pPr marL="265113" indent="-265113" eaLnBrk="0" hangingPunct="0">
              <a:spcAft>
                <a:spcPct val="30000"/>
              </a:spcAft>
              <a:buFont typeface="Wingdings" pitchFamily="2" charset="2"/>
              <a:buChar char="q"/>
            </a:pPr>
            <a:endParaRPr lang="ru-RU" sz="1200" b="1" u="none">
              <a:solidFill>
                <a:schemeClr val="hlink"/>
              </a:solidFill>
            </a:endParaRPr>
          </a:p>
          <a:p>
            <a:pPr marL="265113" indent="-265113" eaLnBrk="0" hangingPunct="0">
              <a:spcAft>
                <a:spcPct val="30000"/>
              </a:spcAft>
              <a:buFont typeface="Wingdings" pitchFamily="2" charset="2"/>
              <a:buChar char="q"/>
            </a:pPr>
            <a:endParaRPr lang="ru-RU" sz="1200" b="1" u="none">
              <a:solidFill>
                <a:schemeClr val="hlink"/>
              </a:solidFill>
            </a:endParaRPr>
          </a:p>
          <a:p>
            <a:pPr marL="265113" indent="-265113" eaLnBrk="0" hangingPunct="0">
              <a:spcAft>
                <a:spcPct val="30000"/>
              </a:spcAft>
              <a:buFont typeface="Wingdings" pitchFamily="2" charset="2"/>
              <a:buChar char="q"/>
            </a:pPr>
            <a:endParaRPr lang="ru-RU" sz="1200" b="1" u="none">
              <a:solidFill>
                <a:schemeClr val="hlink"/>
              </a:solidFill>
            </a:endParaRPr>
          </a:p>
          <a:p>
            <a:pPr marL="265113" indent="-265113" eaLnBrk="0" hangingPunct="0">
              <a:spcAft>
                <a:spcPct val="30000"/>
              </a:spcAft>
              <a:buFont typeface="Wingdings" pitchFamily="2" charset="2"/>
              <a:buChar char="q"/>
            </a:pPr>
            <a:endParaRPr lang="ru-RU" sz="1200" b="1" u="none">
              <a:solidFill>
                <a:schemeClr val="hlink"/>
              </a:solidFill>
            </a:endParaRPr>
          </a:p>
          <a:p>
            <a:pPr marL="265113" indent="-265113" eaLnBrk="0" hangingPunct="0">
              <a:spcAft>
                <a:spcPct val="30000"/>
              </a:spcAft>
              <a:buFont typeface="Wingdings" pitchFamily="2" charset="2"/>
              <a:buChar char="q"/>
            </a:pPr>
            <a:endParaRPr lang="ru-RU" sz="1200" b="1" u="none">
              <a:solidFill>
                <a:schemeClr val="hlink"/>
              </a:solidFill>
              <a:ea typeface="MS PGothic" pitchFamily="34" charset="-128"/>
            </a:endParaRPr>
          </a:p>
        </p:txBody>
      </p:sp>
      <p:sp>
        <p:nvSpPr>
          <p:cNvPr id="101379" name="Rectangle 2"/>
          <p:cNvSpPr>
            <a:spLocks noChangeArrowheads="1"/>
          </p:cNvSpPr>
          <p:nvPr/>
        </p:nvSpPr>
        <p:spPr bwMode="auto">
          <a:xfrm>
            <a:off x="304800" y="228600"/>
            <a:ext cx="7391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ru-RU" sz="2400" b="1" u="none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КЛЮЧЕВЫЕ ДОСТИЖЕНИЯ ПСС НА ТЕКУЩИЙ МОМЕНТ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971550" y="1125538"/>
            <a:ext cx="1655763" cy="557212"/>
          </a:xfrm>
          <a:prstGeom prst="rect">
            <a:avLst/>
          </a:prstGeom>
          <a:solidFill>
            <a:srgbClr val="33CC33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42900" indent="-254000" defTabSz="912813">
              <a:buSzPct val="120000"/>
            </a:pPr>
            <a:r>
              <a:rPr lang="ru-RU" sz="1200" b="1" u="none">
                <a:solidFill>
                  <a:schemeClr val="bg1"/>
                </a:solidFill>
              </a:rPr>
              <a:t>РОЗНИЧНЫЙ</a:t>
            </a:r>
          </a:p>
          <a:p>
            <a:pPr marL="342900" indent="-254000" defTabSz="912813">
              <a:buSzPct val="120000"/>
            </a:pPr>
            <a:endParaRPr lang="ru-RU" sz="1200" b="1" u="none">
              <a:solidFill>
                <a:schemeClr val="bg1"/>
              </a:solidFill>
            </a:endParaRPr>
          </a:p>
          <a:p>
            <a:pPr marL="342900" indent="-254000" defTabSz="912813">
              <a:buSzPct val="120000"/>
            </a:pPr>
            <a:r>
              <a:rPr lang="ru-RU" sz="1200" b="1" u="none">
                <a:solidFill>
                  <a:schemeClr val="bg1"/>
                </a:solidFill>
              </a:rPr>
              <a:t>БЛОК</a:t>
            </a:r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971550" y="2151063"/>
            <a:ext cx="1655763" cy="557212"/>
          </a:xfrm>
          <a:prstGeom prst="rect">
            <a:avLst/>
          </a:prstGeom>
          <a:solidFill>
            <a:srgbClr val="33CC33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42900" indent="-254000" defTabSz="912813">
              <a:buSzPct val="120000"/>
            </a:pPr>
            <a:r>
              <a:rPr lang="ru-RU" sz="1200" b="1" u="none">
                <a:solidFill>
                  <a:schemeClr val="bg1"/>
                </a:solidFill>
              </a:rPr>
              <a:t>КОРПОРАТИВНЫЙ</a:t>
            </a:r>
          </a:p>
          <a:p>
            <a:pPr marL="342900" indent="-254000" defTabSz="912813">
              <a:buSzPct val="120000"/>
            </a:pPr>
            <a:endParaRPr lang="ru-RU" sz="1200" b="1" u="none">
              <a:solidFill>
                <a:schemeClr val="bg1"/>
              </a:solidFill>
            </a:endParaRPr>
          </a:p>
          <a:p>
            <a:pPr marL="342900" indent="-254000" defTabSz="912813">
              <a:buSzPct val="120000"/>
            </a:pPr>
            <a:r>
              <a:rPr lang="ru-RU" sz="1200" b="1" u="none">
                <a:solidFill>
                  <a:schemeClr val="bg1"/>
                </a:solidFill>
              </a:rPr>
              <a:t>БЛОК</a:t>
            </a: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971550" y="3232150"/>
            <a:ext cx="1655763" cy="557213"/>
          </a:xfrm>
          <a:prstGeom prst="rect">
            <a:avLst/>
          </a:prstGeom>
          <a:solidFill>
            <a:srgbClr val="33CC33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42900" indent="-254000" defTabSz="912813">
              <a:buSzPct val="120000"/>
            </a:pPr>
            <a:endParaRPr lang="ru-RU" sz="1200" b="1" u="none">
              <a:solidFill>
                <a:schemeClr val="bg1"/>
              </a:solidFill>
            </a:endParaRPr>
          </a:p>
          <a:p>
            <a:pPr marL="342900" indent="-254000" defTabSz="912813">
              <a:buSzPct val="120000"/>
            </a:pPr>
            <a:r>
              <a:rPr lang="ru-RU" sz="1200" b="1" u="none">
                <a:solidFill>
                  <a:schemeClr val="bg1"/>
                </a:solidFill>
              </a:rPr>
              <a:t>БУХГАЛТЕРИЯ </a:t>
            </a:r>
          </a:p>
          <a:p>
            <a:pPr marL="342900" indent="-254000" defTabSz="912813">
              <a:buSzPct val="120000"/>
            </a:pPr>
            <a:endParaRPr lang="ru-RU" sz="1200" b="1" u="none">
              <a:solidFill>
                <a:schemeClr val="bg1"/>
              </a:solidFill>
            </a:endParaRPr>
          </a:p>
        </p:txBody>
      </p:sp>
      <p:sp>
        <p:nvSpPr>
          <p:cNvPr id="101383" name="Rectangle 7"/>
          <p:cNvSpPr>
            <a:spLocks noChangeArrowheads="1"/>
          </p:cNvSpPr>
          <p:nvPr/>
        </p:nvSpPr>
        <p:spPr bwMode="auto">
          <a:xfrm>
            <a:off x="971550" y="4292600"/>
            <a:ext cx="1655763" cy="557213"/>
          </a:xfrm>
          <a:prstGeom prst="rect">
            <a:avLst/>
          </a:prstGeom>
          <a:solidFill>
            <a:srgbClr val="33CC33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42900" indent="-254000" defTabSz="912813">
              <a:buSzPct val="120000"/>
            </a:pPr>
            <a:endParaRPr lang="ru-RU" sz="1200" b="1" u="none">
              <a:solidFill>
                <a:schemeClr val="bg1"/>
              </a:solidFill>
            </a:endParaRPr>
          </a:p>
          <a:p>
            <a:pPr marL="342900" indent="-254000" defTabSz="912813">
              <a:buSzPct val="120000"/>
            </a:pPr>
            <a:r>
              <a:rPr lang="ru-RU" sz="1200" b="1" u="none">
                <a:solidFill>
                  <a:schemeClr val="bg1"/>
                </a:solidFill>
              </a:rPr>
              <a:t>ИТ-БЛОК </a:t>
            </a:r>
          </a:p>
          <a:p>
            <a:pPr marL="342900" indent="-254000" defTabSz="912813">
              <a:buSzPct val="120000"/>
            </a:pPr>
            <a:endParaRPr lang="ru-RU" sz="1200" b="1" u="none">
              <a:solidFill>
                <a:schemeClr val="bg1"/>
              </a:solidFill>
            </a:endParaRPr>
          </a:p>
        </p:txBody>
      </p:sp>
      <p:sp>
        <p:nvSpPr>
          <p:cNvPr id="101384" name="Rectangle 8"/>
          <p:cNvSpPr>
            <a:spLocks noChangeArrowheads="1"/>
          </p:cNvSpPr>
          <p:nvPr/>
        </p:nvSpPr>
        <p:spPr bwMode="auto">
          <a:xfrm>
            <a:off x="971550" y="5445125"/>
            <a:ext cx="1655763" cy="557213"/>
          </a:xfrm>
          <a:prstGeom prst="rect">
            <a:avLst/>
          </a:prstGeom>
          <a:solidFill>
            <a:srgbClr val="33CC33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42900" indent="-254000" defTabSz="912813">
              <a:buSzPct val="120000"/>
            </a:pPr>
            <a:endParaRPr lang="ru-RU" sz="1200" b="1" u="none">
              <a:solidFill>
                <a:schemeClr val="bg1"/>
              </a:solidFill>
            </a:endParaRPr>
          </a:p>
          <a:p>
            <a:pPr marL="342900" indent="-254000" defTabSz="912813">
              <a:buSzPct val="120000"/>
            </a:pPr>
            <a:r>
              <a:rPr lang="ru-RU" sz="1200" b="1" u="none">
                <a:solidFill>
                  <a:schemeClr val="bg1"/>
                </a:solidFill>
              </a:rPr>
              <a:t>ЦСКО</a:t>
            </a:r>
          </a:p>
          <a:p>
            <a:pPr marL="342900" indent="-254000" defTabSz="912813">
              <a:buSzPct val="120000"/>
            </a:pPr>
            <a:endParaRPr lang="ru-RU" sz="1200" b="1" u="none">
              <a:solidFill>
                <a:schemeClr val="bg1"/>
              </a:solidFill>
            </a:endParaRPr>
          </a:p>
        </p:txBody>
      </p:sp>
      <p:pic>
        <p:nvPicPr>
          <p:cNvPr id="101385" name="Picture 10" descr="главная_для_других_фоток"/>
          <p:cNvPicPr>
            <a:picLocks noChangeAspect="1" noChangeArrowheads="1"/>
          </p:cNvPicPr>
          <p:nvPr/>
        </p:nvPicPr>
        <p:blipFill>
          <a:blip r:embed="rId2" cstate="print"/>
          <a:srcRect l="57635" t="6281" r="33432" b="81171"/>
          <a:stretch>
            <a:fillRect/>
          </a:stretch>
        </p:blipFill>
        <p:spPr bwMode="auto">
          <a:xfrm>
            <a:off x="7696200" y="-152400"/>
            <a:ext cx="1300163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Line 16"/>
          <p:cNvSpPr>
            <a:spLocks noChangeShapeType="1"/>
          </p:cNvSpPr>
          <p:nvPr/>
        </p:nvSpPr>
        <p:spPr bwMode="auto">
          <a:xfrm>
            <a:off x="0" y="6850063"/>
            <a:ext cx="9144000" cy="0"/>
          </a:xfrm>
          <a:prstGeom prst="line">
            <a:avLst/>
          </a:prstGeom>
          <a:noFill/>
          <a:ln w="190500">
            <a:solidFill>
              <a:srgbClr val="B02A00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28675" name="Line 27"/>
          <p:cNvSpPr>
            <a:spLocks noChangeShapeType="1"/>
          </p:cNvSpPr>
          <p:nvPr/>
        </p:nvSpPr>
        <p:spPr bwMode="auto">
          <a:xfrm>
            <a:off x="8839200" y="6705600"/>
            <a:ext cx="76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19461" name="Заголовок 12"/>
          <p:cNvSpPr>
            <a:spLocks noGrp="1"/>
          </p:cNvSpPr>
          <p:nvPr>
            <p:ph type="title" idx="4294967295"/>
          </p:nvPr>
        </p:nvSpPr>
        <p:spPr>
          <a:xfrm>
            <a:off x="0" y="533400"/>
            <a:ext cx="8763000" cy="762000"/>
          </a:xfrm>
        </p:spPr>
        <p:txBody>
          <a:bodyPr/>
          <a:lstStyle/>
          <a:p>
            <a:pPr>
              <a:defRPr/>
            </a:pPr>
            <a:r>
              <a:rPr lang="ru-RU" sz="2800" b="1" dirty="0" smtClean="0">
                <a:solidFill>
                  <a:srgbClr val="CD092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Calibri" pitchFamily="34" charset="0"/>
              </a:rPr>
              <a:t>Повышение производительности труда на основе Бережливого производства без инвестиций в основные средства:</a:t>
            </a:r>
          </a:p>
        </p:txBody>
      </p:sp>
      <p:sp>
        <p:nvSpPr>
          <p:cNvPr id="25605" name="TextBox 5"/>
          <p:cNvSpPr txBox="1">
            <a:spLocks noChangeArrowheads="1"/>
          </p:cNvSpPr>
          <p:nvPr/>
        </p:nvSpPr>
        <p:spPr bwMode="auto">
          <a:xfrm>
            <a:off x="838200" y="1752600"/>
            <a:ext cx="7685117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  <a:defRPr/>
            </a:pPr>
            <a:r>
              <a:rPr lang="ru-RU" sz="2000" u="none" dirty="0">
                <a:solidFill>
                  <a:srgbClr val="FF0000"/>
                </a:solidFill>
              </a:rPr>
              <a:t>Увеличение</a:t>
            </a:r>
            <a:r>
              <a:rPr lang="ru-RU" sz="2000" u="none" dirty="0">
                <a:solidFill>
                  <a:srgbClr val="002060"/>
                </a:solidFill>
              </a:rPr>
              <a:t>  прибыли в 2-3 раза</a:t>
            </a:r>
          </a:p>
          <a:p>
            <a:pPr>
              <a:buFont typeface="Arial" charset="0"/>
              <a:buChar char="•"/>
              <a:defRPr/>
            </a:pPr>
            <a:endParaRPr lang="ru-RU" sz="2000" u="none" dirty="0">
              <a:solidFill>
                <a:srgbClr val="002060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ru-RU" sz="2000" u="none" dirty="0">
                <a:solidFill>
                  <a:srgbClr val="FF0000"/>
                </a:solidFill>
              </a:rPr>
              <a:t>Экономия</a:t>
            </a:r>
            <a:r>
              <a:rPr lang="ru-RU" sz="2000" u="none" dirty="0">
                <a:solidFill>
                  <a:srgbClr val="002060"/>
                </a:solidFill>
              </a:rPr>
              <a:t> до 10% годового оборота</a:t>
            </a:r>
          </a:p>
          <a:p>
            <a:pPr>
              <a:buFont typeface="Arial" charset="0"/>
              <a:buChar char="•"/>
              <a:defRPr/>
            </a:pPr>
            <a:endParaRPr lang="ru-RU" sz="2000" u="none" dirty="0">
              <a:solidFill>
                <a:srgbClr val="002060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ru-RU" sz="2000" u="none" dirty="0">
                <a:solidFill>
                  <a:srgbClr val="FF0000"/>
                </a:solidFill>
              </a:rPr>
              <a:t>Увеличение производительности</a:t>
            </a:r>
            <a:r>
              <a:rPr lang="ru-RU" sz="2000" u="none" dirty="0">
                <a:solidFill>
                  <a:srgbClr val="002060"/>
                </a:solidFill>
              </a:rPr>
              <a:t> труда в 1,5 – 4 раза</a:t>
            </a:r>
          </a:p>
          <a:p>
            <a:pPr>
              <a:buFont typeface="Arial" charset="0"/>
              <a:buNone/>
              <a:defRPr/>
            </a:pPr>
            <a:endParaRPr lang="ru-RU" sz="2000" u="none" dirty="0">
              <a:solidFill>
                <a:srgbClr val="002060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ru-RU" sz="2000" u="none" dirty="0">
                <a:solidFill>
                  <a:srgbClr val="FF0000"/>
                </a:solidFill>
              </a:rPr>
              <a:t>Сокращение срока </a:t>
            </a:r>
            <a:r>
              <a:rPr lang="ru-RU" sz="2000" u="none" dirty="0">
                <a:solidFill>
                  <a:srgbClr val="002060"/>
                </a:solidFill>
              </a:rPr>
              <a:t>выполнения заказа</a:t>
            </a:r>
          </a:p>
          <a:p>
            <a:pPr>
              <a:buFont typeface="Arial" charset="0"/>
              <a:buChar char="•"/>
              <a:defRPr/>
            </a:pPr>
            <a:endParaRPr lang="ru-RU" sz="2000" u="none" dirty="0">
              <a:solidFill>
                <a:srgbClr val="002060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ru-RU" sz="2000" u="none" dirty="0">
                <a:solidFill>
                  <a:srgbClr val="002060"/>
                </a:solidFill>
              </a:rPr>
              <a:t>Существенное </a:t>
            </a:r>
            <a:r>
              <a:rPr lang="ru-RU" sz="2000" u="none" dirty="0">
                <a:solidFill>
                  <a:srgbClr val="FF0000"/>
                </a:solidFill>
              </a:rPr>
              <a:t>увеличение качества</a:t>
            </a:r>
            <a:r>
              <a:rPr lang="ru-RU" sz="2000" u="none" dirty="0">
                <a:solidFill>
                  <a:srgbClr val="002060"/>
                </a:solidFill>
              </a:rPr>
              <a:t>, снижение брака до 0,9%</a:t>
            </a:r>
          </a:p>
          <a:p>
            <a:pPr>
              <a:buFont typeface="Arial" charset="0"/>
              <a:buChar char="•"/>
              <a:defRPr/>
            </a:pPr>
            <a:endParaRPr lang="ru-RU" sz="2000" u="none" dirty="0">
              <a:solidFill>
                <a:srgbClr val="002060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ru-RU" sz="2000" u="none" dirty="0">
                <a:solidFill>
                  <a:srgbClr val="FF0000"/>
                </a:solidFill>
              </a:rPr>
              <a:t>Сокращение</a:t>
            </a:r>
            <a:r>
              <a:rPr lang="ru-RU" sz="2000" u="none" dirty="0">
                <a:solidFill>
                  <a:srgbClr val="002060"/>
                </a:solidFill>
              </a:rPr>
              <a:t> производственного цикла в 10 раз</a:t>
            </a:r>
          </a:p>
          <a:p>
            <a:pPr>
              <a:buFont typeface="Arial" charset="0"/>
              <a:buChar char="•"/>
              <a:defRPr/>
            </a:pPr>
            <a:endParaRPr lang="ru-RU" sz="2000" u="none" dirty="0">
              <a:solidFill>
                <a:srgbClr val="002060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ru-RU" sz="2000" u="none" dirty="0">
                <a:solidFill>
                  <a:srgbClr val="FF0000"/>
                </a:solidFill>
              </a:rPr>
              <a:t>Высвобождение</a:t>
            </a:r>
            <a:r>
              <a:rPr lang="ru-RU" sz="2000" u="none" dirty="0">
                <a:solidFill>
                  <a:srgbClr val="002060"/>
                </a:solidFill>
              </a:rPr>
              <a:t> 25% производственных площадей</a:t>
            </a:r>
          </a:p>
          <a:p>
            <a:pPr>
              <a:buFont typeface="Arial" charset="0"/>
              <a:buChar char="•"/>
              <a:defRPr/>
            </a:pPr>
            <a:endParaRPr lang="ru-RU" sz="2000" u="none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2000" u="none" dirty="0">
                <a:solidFill>
                  <a:srgbClr val="002060"/>
                </a:solidFill>
              </a:rPr>
              <a:t>                                           И все это при </a:t>
            </a:r>
            <a:r>
              <a:rPr lang="en-US" sz="2000" u="none" dirty="0">
                <a:solidFill>
                  <a:srgbClr val="002060"/>
                </a:solidFill>
              </a:rPr>
              <a:t>ROI </a:t>
            </a:r>
            <a:r>
              <a:rPr lang="ru-RU" sz="2000" u="none" dirty="0">
                <a:solidFill>
                  <a:srgbClr val="002060"/>
                </a:solidFill>
              </a:rPr>
              <a:t>от 3:1 до 300:1</a:t>
            </a:r>
          </a:p>
        </p:txBody>
      </p:sp>
      <p:pic>
        <p:nvPicPr>
          <p:cNvPr id="28678" name="Picture 2" descr="\\Server\Archiv\ОБЩИЙ АРХИВ\ОРР\ЛОГО\лог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172200"/>
            <a:ext cx="129540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Line 27"/>
          <p:cNvSpPr>
            <a:spLocks noChangeShapeType="1"/>
          </p:cNvSpPr>
          <p:nvPr/>
        </p:nvSpPr>
        <p:spPr bwMode="auto">
          <a:xfrm>
            <a:off x="8839200" y="6705600"/>
            <a:ext cx="76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066800" y="762000"/>
            <a:ext cx="3962400" cy="36132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sz="3200" b="1" u="non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itchFamily="34" charset="0"/>
                <a:cs typeface="Tahoma" pitchFamily="34" charset="0"/>
              </a:rPr>
              <a:t>«Вы можете не изменяться. </a:t>
            </a:r>
          </a:p>
          <a:p>
            <a:pPr>
              <a:spcBef>
                <a:spcPct val="20000"/>
              </a:spcBef>
              <a:defRPr/>
            </a:pPr>
            <a:r>
              <a:rPr lang="ru-RU" sz="3200" b="1" u="non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itchFamily="34" charset="0"/>
                <a:cs typeface="Tahoma" pitchFamily="34" charset="0"/>
              </a:rPr>
              <a:t>Выживание – дело добровольное.» </a:t>
            </a:r>
          </a:p>
          <a:p>
            <a:pPr algn="r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sz="2400" b="1" i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Уильям </a:t>
            </a:r>
            <a:r>
              <a:rPr lang="ru-RU" sz="2400" b="1" i="1" u="non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Эдвардс Деминг. </a:t>
            </a:r>
            <a:br>
              <a:rPr lang="ru-RU" sz="2400" b="1" i="1" u="non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ru-RU" sz="2400" b="1" i="1" u="non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«Выход из кризиса»</a:t>
            </a:r>
          </a:p>
        </p:txBody>
      </p:sp>
      <p:pic>
        <p:nvPicPr>
          <p:cNvPr id="78854" name="Picture 12" descr="мамонты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4473" y="345440"/>
            <a:ext cx="3019926" cy="255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5" name="Picture 13" descr="мамон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91174" y="3327400"/>
            <a:ext cx="2943225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304800"/>
            <a:ext cx="7391400" cy="4953000"/>
          </a:xfrm>
        </p:spPr>
        <p:txBody>
          <a:bodyPr/>
          <a:lstStyle/>
          <a:p>
            <a:endParaRPr lang="ru-RU" dirty="0" smtClean="0"/>
          </a:p>
        </p:txBody>
      </p:sp>
      <p:pic>
        <p:nvPicPr>
          <p:cNvPr id="17411" name="Picture 5" descr="Распростр ЛИН в РФ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28600"/>
            <a:ext cx="7386638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685800" y="5334000"/>
            <a:ext cx="7620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400" b="1" u="none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последним данным на начало 2010 года 73% производств США использовали инструменты ЛИН (</a:t>
            </a:r>
            <a:r>
              <a:rPr lang="en-US" sz="2400" b="1" u="none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lean production</a:t>
            </a:r>
            <a:r>
              <a:rPr lang="en-US" sz="2400" b="1" u="none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ru-RU" sz="2400" b="1" u="none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400" b="1" u="none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коробка передач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533400"/>
            <a:ext cx="3097212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0" name="Line 27"/>
          <p:cNvSpPr>
            <a:spLocks noChangeShapeType="1"/>
          </p:cNvSpPr>
          <p:nvPr/>
        </p:nvSpPr>
        <p:spPr bwMode="auto">
          <a:xfrm>
            <a:off x="8839200" y="6705600"/>
            <a:ext cx="76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pic>
        <p:nvPicPr>
          <p:cNvPr id="78853" name="Picture 2" descr="\\Server\Archiv\ОБЩИЙ АРХИВ\ОРР\ЛОГО\лог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8600" y="6172200"/>
            <a:ext cx="129540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spect="1"/>
          </p:cNvSpPr>
          <p:nvPr/>
        </p:nvSpPr>
        <p:spPr>
          <a:xfrm>
            <a:off x="5334000" y="5562600"/>
            <a:ext cx="2362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none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www.leanforum.ru</a:t>
            </a:r>
          </a:p>
        </p:txBody>
      </p:sp>
      <p:sp>
        <p:nvSpPr>
          <p:cNvPr id="9" name="TextBox 8"/>
          <p:cNvSpPr txBox="1">
            <a:spLocks noChangeAspect="1"/>
          </p:cNvSpPr>
          <p:nvPr/>
        </p:nvSpPr>
        <p:spPr>
          <a:xfrm>
            <a:off x="5334000" y="5105400"/>
            <a:ext cx="203247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u="none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www.orgprom.ru</a:t>
            </a:r>
            <a:endParaRPr lang="ru-RU" sz="2000" b="1" u="none" dirty="0">
              <a:solidFill>
                <a:srgbClr val="0000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>
            <a:spLocks noChangeAspect="1"/>
          </p:cNvSpPr>
          <p:nvPr/>
        </p:nvSpPr>
        <p:spPr>
          <a:xfrm>
            <a:off x="5334000" y="6019800"/>
            <a:ext cx="225504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u="none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www.leanschool.ru</a:t>
            </a:r>
            <a:endParaRPr lang="ru-RU" sz="2000" b="1" u="none" dirty="0">
              <a:solidFill>
                <a:srgbClr val="0000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3733800" y="685800"/>
            <a:ext cx="5181600" cy="2308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5400" b="1" i="1" u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Пора включать резервы!</a:t>
            </a:r>
            <a:endParaRPr lang="ru-RU" sz="5400" b="1" i="1" u="none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ru-RU" sz="240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114800" y="2438400"/>
            <a:ext cx="4176712" cy="2308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5400" b="1" i="1" u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Спасибо за </a:t>
            </a:r>
            <a:r>
              <a:rPr lang="ru-RU" sz="5400" b="1" i="1" u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внимание</a:t>
            </a:r>
            <a:r>
              <a:rPr lang="en-US" sz="5400" b="1" i="1" u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!</a:t>
            </a:r>
            <a:endParaRPr lang="ru-RU" sz="5400" b="1" i="1" u="none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ru-RU" sz="240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5105400"/>
            <a:ext cx="5181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none" dirty="0" smtClean="0">
                <a:solidFill>
                  <a:srgbClr val="0000CC"/>
                </a:solidFill>
                <a:latin typeface="+mn-lt"/>
                <a:ea typeface="Tahoma" pitchFamily="34" charset="0"/>
                <a:cs typeface="Tahoma" pitchFamily="34" charset="0"/>
              </a:rPr>
              <a:t>Новиков Константин Валерьевич</a:t>
            </a:r>
          </a:p>
          <a:p>
            <a:endParaRPr lang="ru-RU" sz="800" u="none" dirty="0" smtClean="0">
              <a:solidFill>
                <a:srgbClr val="0000CC"/>
              </a:solidFill>
              <a:latin typeface="+mn-lt"/>
              <a:ea typeface="Tahoma" pitchFamily="34" charset="0"/>
              <a:cs typeface="Tahoma" pitchFamily="34" charset="0"/>
            </a:endParaRPr>
          </a:p>
          <a:p>
            <a:r>
              <a:rPr lang="en-US" sz="1600" u="none" dirty="0" smtClean="0">
                <a:solidFill>
                  <a:srgbClr val="0000CC"/>
                </a:solidFill>
                <a:latin typeface="+mn-lt"/>
                <a:ea typeface="Tahoma" pitchFamily="34" charset="0"/>
                <a:cs typeface="Tahoma" pitchFamily="34" charset="0"/>
              </a:rPr>
              <a:t>E-mail</a:t>
            </a:r>
            <a:r>
              <a:rPr lang="ru-RU" sz="1600" u="none" dirty="0" smtClean="0">
                <a:solidFill>
                  <a:srgbClr val="0000CC"/>
                </a:solidFill>
                <a:latin typeface="+mn-lt"/>
                <a:ea typeface="Tahoma" pitchFamily="34" charset="0"/>
                <a:cs typeface="Tahoma" pitchFamily="34" charset="0"/>
              </a:rPr>
              <a:t>:</a:t>
            </a:r>
            <a:r>
              <a:rPr lang="en-US" sz="1600" u="none" dirty="0" smtClean="0">
                <a:solidFill>
                  <a:srgbClr val="0000CC"/>
                </a:solidFill>
                <a:latin typeface="+mn-lt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u="none" dirty="0" smtClean="0">
                <a:solidFill>
                  <a:srgbClr val="0000CC"/>
                </a:solidFill>
                <a:latin typeface="+mn-lt"/>
                <a:ea typeface="Tahoma" pitchFamily="34" charset="0"/>
                <a:cs typeface="Tahoma" pitchFamily="34" charset="0"/>
              </a:rPr>
              <a:t>kvn@orgprom.ru</a:t>
            </a:r>
            <a:r>
              <a:rPr lang="ru-RU" sz="2000" u="none" dirty="0" smtClean="0">
                <a:solidFill>
                  <a:srgbClr val="0000CC"/>
                </a:solidFill>
                <a:latin typeface="+mn-lt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ru-RU" sz="1600" u="none" dirty="0" smtClean="0">
                <a:solidFill>
                  <a:srgbClr val="0000CC"/>
                </a:solidFill>
                <a:latin typeface="+mn-lt"/>
                <a:ea typeface="Tahoma" pitchFamily="34" charset="0"/>
                <a:cs typeface="Tahoma" pitchFamily="34" charset="0"/>
              </a:rPr>
              <a:t>Моб.тел.:   </a:t>
            </a:r>
            <a:r>
              <a:rPr lang="ru-RU" sz="2000" b="1" u="none" dirty="0" smtClean="0">
                <a:solidFill>
                  <a:srgbClr val="0000CC"/>
                </a:solidFill>
                <a:latin typeface="+mn-lt"/>
                <a:ea typeface="Tahoma" pitchFamily="34" charset="0"/>
                <a:cs typeface="Tahoma" pitchFamily="34" charset="0"/>
              </a:rPr>
              <a:t>+ 7 912 667 3 888</a:t>
            </a:r>
          </a:p>
          <a:p>
            <a:r>
              <a:rPr lang="ru-RU" sz="1600" u="none" dirty="0" smtClean="0">
                <a:solidFill>
                  <a:srgbClr val="0000CC"/>
                </a:solidFill>
                <a:latin typeface="+mn-lt"/>
                <a:ea typeface="Tahoma" pitchFamily="34" charset="0"/>
                <a:cs typeface="Tahoma" pitchFamily="34" charset="0"/>
              </a:rPr>
              <a:t>Телефон:   </a:t>
            </a:r>
            <a:r>
              <a:rPr lang="ru-RU" sz="2000" b="1" u="none" dirty="0" smtClean="0">
                <a:solidFill>
                  <a:srgbClr val="0000CC"/>
                </a:solidFill>
                <a:latin typeface="+mn-lt"/>
                <a:ea typeface="Tahoma" pitchFamily="34" charset="0"/>
                <a:cs typeface="Tahoma" pitchFamily="34" charset="0"/>
              </a:rPr>
              <a:t>+7 800 2 000 915 (бесплатный)</a:t>
            </a:r>
            <a:endParaRPr lang="ru-RU" sz="2000" b="1" u="none" dirty="0">
              <a:solidFill>
                <a:srgbClr val="0000CC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85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Логотип РУСА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90" y="519113"/>
            <a:ext cx="138112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09955" name="Rectangle 3" descr="Large confetti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395290" y="177802"/>
            <a:ext cx="8569325" cy="1116013"/>
          </a:xfrm>
        </p:spPr>
        <p:txBody>
          <a:bodyPr anchor="b"/>
          <a:lstStyle/>
          <a:p>
            <a:pPr>
              <a:defRPr/>
            </a:pP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Мы помогаем бизнесу и людям </a:t>
            </a:r>
            <a:b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</a:b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увидеть и реализовать </a:t>
            </a:r>
            <a:b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</a:b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свой потенциал</a:t>
            </a:r>
          </a:p>
        </p:txBody>
      </p:sp>
      <p:pic>
        <p:nvPicPr>
          <p:cNvPr id="25604" name="Picture 4" descr="Уралсвязьинформ">
            <a:hlinkClick r:id="rId3"/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450015" y="6172200"/>
            <a:ext cx="1219200" cy="647700"/>
          </a:xfrm>
        </p:spPr>
      </p:pic>
      <p:pic>
        <p:nvPicPr>
          <p:cNvPr id="25605" name="Picture 5" descr="r_0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334002" y="2362202"/>
            <a:ext cx="2081213" cy="847725"/>
          </a:xfrm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70575" y="4140200"/>
            <a:ext cx="89058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7" descr="logo-ru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3951" y="4900615"/>
            <a:ext cx="1370013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8" descr="всмпо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2250" y="1298576"/>
            <a:ext cx="1784350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9" name="AutoShape 9"/>
          <p:cNvSpPr>
            <a:spLocks noChangeArrowheads="1"/>
          </p:cNvSpPr>
          <p:nvPr/>
        </p:nvSpPr>
        <p:spPr bwMode="auto">
          <a:xfrm>
            <a:off x="3924300" y="5358294"/>
            <a:ext cx="327652" cy="1037267"/>
          </a:xfrm>
          <a:prstGeom prst="irregularSeal1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37" tIns="45718" rIns="91437" bIns="45718" anchor="ctr">
            <a:spAutoFit/>
          </a:bodyPr>
          <a:lstStyle/>
          <a:p>
            <a:endParaRPr lang="ru-RU" dirty="0">
              <a:latin typeface="Arial" charset="0"/>
            </a:endParaRPr>
          </a:p>
        </p:txBody>
      </p:sp>
      <p:pic>
        <p:nvPicPr>
          <p:cNvPr id="25610" name="Picture 10" descr="sibur-rt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2209800" y="2362200"/>
            <a:ext cx="1277938" cy="758825"/>
          </a:xfrm>
        </p:spPr>
      </p:pic>
      <p:pic>
        <p:nvPicPr>
          <p:cNvPr id="25611" name="Picture 11" descr="logo_right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78025" y="4794250"/>
            <a:ext cx="1819275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2" name="Picture 12" descr="ОАО Комбинат Магнезит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05000" y="3124202"/>
            <a:ext cx="2058988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3" name="Picture 13" descr="%C1%E5%E7%FB%EC%FF%ED%ED%FB%E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72315" y="4121152"/>
            <a:ext cx="1728787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4" name="Picture 14" descr="Irkut01_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66063" y="227013"/>
            <a:ext cx="1019175" cy="95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5" name="Picture 15" descr="IFC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14" cstate="print"/>
          <a:srcRect/>
          <a:stretch>
            <a:fillRect/>
          </a:stretch>
        </p:blipFill>
        <p:spPr>
          <a:xfrm>
            <a:off x="1922463" y="3560763"/>
            <a:ext cx="1484312" cy="850900"/>
          </a:xfrm>
        </p:spPr>
      </p:pic>
      <p:pic>
        <p:nvPicPr>
          <p:cNvPr id="25616" name="Picture 16" descr="Технониколь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00027" y="5961065"/>
            <a:ext cx="1144588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7" name="Picture 17" descr="versivo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428877" y="6188077"/>
            <a:ext cx="989013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8" name="Picture 18" descr="205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256590" y="4703765"/>
            <a:ext cx="627062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9" name="Picture 19" descr="ВТК Логотип для презентации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66688" y="4846638"/>
            <a:ext cx="1454150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0" name="Picture 20" descr="Аком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022600" y="5508625"/>
            <a:ext cx="1524000" cy="5143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pic>
        <p:nvPicPr>
          <p:cNvPr id="25621" name="Picture 21" descr="Автоэлектроника"/>
          <p:cNvPicPr>
            <a:picLocks noChangeAspect="1" noChangeArrowheads="1"/>
          </p:cNvPicPr>
          <p:nvPr/>
        </p:nvPicPr>
        <p:blipFill>
          <a:blip r:embed="rId20" cstate="print"/>
          <a:srcRect l="2673" t="32840" b="35468"/>
          <a:stretch>
            <a:fillRect/>
          </a:stretch>
        </p:blipFill>
        <p:spPr bwMode="auto">
          <a:xfrm>
            <a:off x="3649665" y="6240465"/>
            <a:ext cx="265747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2" name="Picture 22" descr="kamaz_logo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810500" y="1409700"/>
            <a:ext cx="10414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3" name="Picture 23" descr="rzd01"/>
          <p:cNvPicPr>
            <a:picLocks noChangeAspect="1" noChangeArrowheads="1"/>
          </p:cNvPicPr>
          <p:nvPr/>
        </p:nvPicPr>
        <p:blipFill>
          <a:blip r:embed="rId22" cstate="print"/>
          <a:srcRect b="-2786"/>
          <a:stretch>
            <a:fillRect/>
          </a:stretch>
        </p:blipFill>
        <p:spPr bwMode="auto">
          <a:xfrm>
            <a:off x="4035425" y="1554163"/>
            <a:ext cx="1493838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4" name="Picture 24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15900" y="1865313"/>
            <a:ext cx="1854200" cy="638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5625" name="Picture 25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738565" y="2408238"/>
            <a:ext cx="1403350" cy="758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5626" name="Picture 26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7510465" y="3506788"/>
            <a:ext cx="1463675" cy="487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5627" name="Picture 27" descr="Large confetti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5788027" y="1568452"/>
            <a:ext cx="1720850" cy="771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5628" name="Picture 28" descr="ГПН"/>
          <p:cNvPicPr>
            <a:picLocks noChangeAspect="1" noChangeArrowheads="1"/>
          </p:cNvPicPr>
          <p:nvPr/>
        </p:nvPicPr>
        <p:blipFill>
          <a:blip r:embed="rId27" cstate="print"/>
          <a:srcRect t="17529"/>
          <a:stretch>
            <a:fillRect/>
          </a:stretch>
        </p:blipFill>
        <p:spPr bwMode="auto">
          <a:xfrm>
            <a:off x="2136775" y="1468438"/>
            <a:ext cx="1581150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9" name="Picture 29" descr="Солитон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6565901" y="4878390"/>
            <a:ext cx="12192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30" name="Picture 30" descr="ТМ-ресурс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7735888" y="6224588"/>
            <a:ext cx="1217612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31" name="Picture 31" descr="ТМСГ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5692775" y="3481390"/>
            <a:ext cx="115728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32" name="Picture 32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4168775" y="3328988"/>
            <a:ext cx="908050" cy="703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5633" name="Picture 33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192088" y="5435600"/>
            <a:ext cx="1535112" cy="368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5634" name="Picture 34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4057650" y="4727577"/>
            <a:ext cx="673100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35" name="Picture 35" descr="Симлекс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5321300" y="5580065"/>
            <a:ext cx="8001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36" name="Picture 36" descr="АТЗ"/>
          <p:cNvPicPr>
            <a:picLocks noChangeAspect="1" noChangeArrowheads="1"/>
          </p:cNvPicPr>
          <p:nvPr/>
        </p:nvPicPr>
        <p:blipFill>
          <a:blip r:embed="rId35" cstate="print"/>
          <a:srcRect l="16092" r="8736" b="28134"/>
          <a:stretch>
            <a:fillRect/>
          </a:stretch>
        </p:blipFill>
        <p:spPr bwMode="auto">
          <a:xfrm>
            <a:off x="206375" y="4103688"/>
            <a:ext cx="16637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37" name="Picture 37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647700" y="3273426"/>
            <a:ext cx="749300" cy="688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5638" name="Picture 38" descr="ЗФЗ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1454152" y="6202365"/>
            <a:ext cx="812800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39" name="Picture 39" descr="СНПО Фрунзе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3941763" y="4167190"/>
            <a:ext cx="1570037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40" name="Picture 40" descr="АВТОВАЗ"/>
          <p:cNvPicPr>
            <a:picLocks noChangeAspect="1" noChangeArrowheads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7567615" y="2806702"/>
            <a:ext cx="1271587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41" name="Picture 41" descr="Эталон"/>
          <p:cNvPicPr>
            <a:picLocks noChangeAspect="1" noChangeArrowheads="1" noCrop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6653215" y="5478465"/>
            <a:ext cx="646112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42" name="Picture 42" descr="Иркутскэнерго"/>
          <p:cNvPicPr>
            <a:picLocks noChangeAspect="1" noChangeArrowheads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403226" y="2628900"/>
            <a:ext cx="134937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43" name="Picture 43" descr="Катур"/>
          <p:cNvPicPr>
            <a:picLocks noChangeAspect="1" noChangeArrowheads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1887538" y="5405440"/>
            <a:ext cx="7620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44" name="Picture 44" descr="konsib-logo"/>
          <p:cNvPicPr>
            <a:picLocks noChangeAspect="1" noChangeArrowheads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7623177" y="5676900"/>
            <a:ext cx="10255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45" name="Номер слайда 44"/>
          <p:cNvSpPr txBox="1">
            <a:spLocks noGrp="1"/>
          </p:cNvSpPr>
          <p:nvPr/>
        </p:nvSpPr>
        <p:spPr bwMode="auto">
          <a:xfrm>
            <a:off x="8286750" y="6286500"/>
            <a:ext cx="671513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7" tIns="45718" rIns="91437" bIns="45718" anchor="b"/>
          <a:lstStyle/>
          <a:p>
            <a:pPr algn="r"/>
            <a:fld id="{4CC64865-330D-4D2E-9A5F-AE969968FD1F}" type="slidenum">
              <a:rPr lang="ru-RU" sz="1400">
                <a:latin typeface="Times New Roman" pitchFamily="18" charset="0"/>
              </a:rPr>
              <a:pPr algn="r"/>
              <a:t>5</a:t>
            </a:fld>
            <a:endParaRPr lang="ru-RU" sz="1400" dirty="0">
              <a:latin typeface="Times New Roman" pitchFamily="18" charset="0"/>
            </a:endParaRPr>
          </a:p>
        </p:txBody>
      </p:sp>
      <p:sp>
        <p:nvSpPr>
          <p:cNvPr id="25646" name="Номер слайда 4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</p:spPr>
        <p:txBody>
          <a:bodyPr/>
          <a:lstStyle/>
          <a:p>
            <a:fld id="{61C674C6-B8C6-44CC-85BD-D36200C45BBE}" type="slidenum">
              <a:rPr lang="ru-RU" smtClean="0">
                <a:cs typeface="Arial" charset="0"/>
              </a:rPr>
              <a:pPr/>
              <a:t>5</a:t>
            </a:fld>
            <a:endParaRPr lang="ru-RU" dirty="0" smtClean="0"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Исполни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304800" y="228600"/>
            <a:ext cx="331909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u="none" dirty="0">
                <a:solidFill>
                  <a:schemeClr val="bg1"/>
                </a:solidFill>
              </a:rPr>
              <a:t>ОАО «КАМАЗ»</a:t>
            </a:r>
          </a:p>
        </p:txBody>
      </p:sp>
      <p:pic>
        <p:nvPicPr>
          <p:cNvPr id="717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172782"/>
            <a:ext cx="914400" cy="57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TextBox 10"/>
          <p:cNvSpPr txBox="1">
            <a:spLocks noChangeArrowheads="1"/>
          </p:cNvSpPr>
          <p:nvPr/>
        </p:nvSpPr>
        <p:spPr bwMode="auto">
          <a:xfrm>
            <a:off x="369277" y="914400"/>
            <a:ext cx="87747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u="non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charset="0"/>
              </a:rPr>
              <a:t>Развитие </a:t>
            </a:r>
            <a:r>
              <a:rPr lang="en-US" sz="2800" b="1" u="non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charset="0"/>
              </a:rPr>
              <a:t>Lean </a:t>
            </a:r>
            <a:r>
              <a:rPr lang="ru-RU" sz="2800" b="1" u="non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charset="0"/>
              </a:rPr>
              <a:t>в ОАО «КАМАЗ»</a:t>
            </a:r>
          </a:p>
        </p:txBody>
      </p:sp>
      <p:pic>
        <p:nvPicPr>
          <p:cNvPr id="7174" name="Picture 8" descr="DSC_709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04800" y="2590800"/>
            <a:ext cx="4040065" cy="3505200"/>
          </a:xfrm>
          <a:ln>
            <a:solidFill>
              <a:srgbClr val="0000FF"/>
            </a:solidFill>
          </a:ln>
        </p:spPr>
      </p:pic>
      <p:pic>
        <p:nvPicPr>
          <p:cNvPr id="7175" name="Picture 10" descr="IMG_126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800600" y="2590800"/>
            <a:ext cx="4056185" cy="3505200"/>
          </a:xfrm>
          <a:ln>
            <a:solidFill>
              <a:srgbClr val="0000FF"/>
            </a:solidFill>
          </a:ln>
        </p:spPr>
      </p:pic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1524000" y="2057400"/>
            <a:ext cx="19533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u="none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2007 год</a:t>
            </a:r>
          </a:p>
        </p:txBody>
      </p: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5943600" y="2057400"/>
            <a:ext cx="17276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u="non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 год</a:t>
            </a: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 bwMode="auto">
          <a:xfrm>
            <a:off x="228600" y="1600200"/>
            <a:ext cx="849043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 anchor="ctr"/>
          <a:lstStyle/>
          <a:p>
            <a:pPr algn="ctr" eaLnBrk="0" hangingPunct="0">
              <a:defRPr/>
            </a:pPr>
            <a:r>
              <a:rPr lang="ru-RU" sz="2400" b="1" u="none" kern="0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Главный сборочный конвейер - 1</a:t>
            </a:r>
            <a:r>
              <a:rPr lang="en-US" sz="2400" b="1" u="none" kern="0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</a:p>
        </p:txBody>
      </p:sp>
      <p:sp>
        <p:nvSpPr>
          <p:cNvPr id="7180" name="Rectangle 7"/>
          <p:cNvSpPr>
            <a:spLocks noChangeArrowheads="1"/>
          </p:cNvSpPr>
          <p:nvPr/>
        </p:nvSpPr>
        <p:spPr bwMode="auto">
          <a:xfrm>
            <a:off x="4185139" y="6240464"/>
            <a:ext cx="1321777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sz="1100" b="1" u="none" dirty="0">
                <a:solidFill>
                  <a:schemeClr val="bg1"/>
                </a:solidFill>
              </a:rPr>
              <a:t>Ноябрь/2011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Исполни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6"/>
          <p:cNvSpPr txBox="1">
            <a:spLocks noChangeArrowheads="1"/>
          </p:cNvSpPr>
          <p:nvPr/>
        </p:nvSpPr>
        <p:spPr bwMode="auto">
          <a:xfrm>
            <a:off x="586154" y="134938"/>
            <a:ext cx="331909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u="none" dirty="0">
                <a:solidFill>
                  <a:schemeClr val="bg1"/>
                </a:solidFill>
              </a:rPr>
              <a:t>ОАО «КАМАЗ»</a:t>
            </a:r>
          </a:p>
        </p:txBody>
      </p:sp>
      <p:pic>
        <p:nvPicPr>
          <p:cNvPr id="819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5536" y="42864"/>
            <a:ext cx="946638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11" descr="22 а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31531" y="4051300"/>
            <a:ext cx="3807069" cy="2185988"/>
          </a:xfrm>
          <a:ln>
            <a:solidFill>
              <a:srgbClr val="0000FF"/>
            </a:solidFill>
          </a:ln>
        </p:spPr>
      </p:pic>
      <p:sp>
        <p:nvSpPr>
          <p:cNvPr id="8200" name="Text Box 12"/>
          <p:cNvSpPr txBox="1">
            <a:spLocks noChangeArrowheads="1"/>
          </p:cNvSpPr>
          <p:nvPr/>
        </p:nvSpPr>
        <p:spPr bwMode="auto">
          <a:xfrm>
            <a:off x="1875692" y="524827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8201" name="Picture 14" descr="IMG_124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419600" y="1828800"/>
            <a:ext cx="4385897" cy="4260850"/>
          </a:xfrm>
          <a:noFill/>
          <a:ln>
            <a:solidFill>
              <a:srgbClr val="0000FF"/>
            </a:solidFill>
          </a:ln>
        </p:spPr>
      </p:pic>
      <p:pic>
        <p:nvPicPr>
          <p:cNvPr id="8202" name="Picture 14" descr="DSC_484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298939" y="1828800"/>
            <a:ext cx="3739661" cy="2132014"/>
          </a:xfrm>
          <a:ln>
            <a:solidFill>
              <a:srgbClr val="0000FF"/>
            </a:solidFill>
          </a:ln>
        </p:spPr>
      </p:pic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295400" y="1268414"/>
            <a:ext cx="19533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u="none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2007 год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5791200" y="1295400"/>
            <a:ext cx="17950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u="non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 год</a:t>
            </a: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1828800" y="762000"/>
            <a:ext cx="5621216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 anchor="ctr"/>
          <a:lstStyle/>
          <a:p>
            <a:pPr algn="ctr" eaLnBrk="0" hangingPunct="0">
              <a:defRPr/>
            </a:pPr>
            <a:r>
              <a:rPr lang="ru-RU" sz="2400" b="1" u="none" kern="0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Главный сборочный конвейер - 2</a:t>
            </a:r>
            <a:r>
              <a:rPr lang="en-US" sz="2400" b="1" u="none" kern="0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</a:p>
        </p:txBody>
      </p:sp>
      <p:sp>
        <p:nvSpPr>
          <p:cNvPr id="8206" name="Rectangle 7"/>
          <p:cNvSpPr>
            <a:spLocks noChangeArrowheads="1"/>
          </p:cNvSpPr>
          <p:nvPr/>
        </p:nvSpPr>
        <p:spPr bwMode="auto">
          <a:xfrm>
            <a:off x="4185139" y="6240464"/>
            <a:ext cx="1321777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sz="1100" b="1" u="none" dirty="0">
                <a:solidFill>
                  <a:schemeClr val="bg1"/>
                </a:solidFill>
              </a:rPr>
              <a:t>Ноябрь/2011</a:t>
            </a:r>
            <a:r>
              <a:rPr lang="ru-RU" sz="1100" b="1" dirty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6"/>
          <p:cNvSpPr txBox="1">
            <a:spLocks noChangeArrowheads="1"/>
          </p:cNvSpPr>
          <p:nvPr/>
        </p:nvSpPr>
        <p:spPr bwMode="auto">
          <a:xfrm>
            <a:off x="381000" y="228600"/>
            <a:ext cx="7772400" cy="507831"/>
          </a:xfrm>
          <a:prstGeom prst="rect">
            <a:avLst/>
          </a:prstGeom>
          <a:solidFill>
            <a:srgbClr val="0E196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700" b="1" u="none" dirty="0" smtClean="0">
                <a:solidFill>
                  <a:schemeClr val="bg1"/>
                </a:solidFill>
              </a:rPr>
              <a:t>Бережливое производство в ОАО </a:t>
            </a:r>
            <a:r>
              <a:rPr lang="ru-RU" sz="2700" b="1" u="none" dirty="0">
                <a:solidFill>
                  <a:schemeClr val="bg1"/>
                </a:solidFill>
              </a:rPr>
              <a:t>«КАМАЗ»</a:t>
            </a:r>
          </a:p>
        </p:txBody>
      </p:sp>
      <p:pic>
        <p:nvPicPr>
          <p:cNvPr id="1024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762000"/>
            <a:ext cx="2667000" cy="3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Rectangle 7"/>
          <p:cNvSpPr>
            <a:spLocks noChangeArrowheads="1"/>
          </p:cNvSpPr>
          <p:nvPr/>
        </p:nvSpPr>
        <p:spPr bwMode="auto">
          <a:xfrm>
            <a:off x="4185139" y="6240464"/>
            <a:ext cx="1321777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sz="1200" b="1" u="none" dirty="0">
                <a:solidFill>
                  <a:schemeClr val="bg1"/>
                </a:solidFill>
              </a:rPr>
              <a:t>Ноябрь/2011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87973" y="1214438"/>
            <a:ext cx="8311662" cy="5000625"/>
          </a:xfrm>
          <a:prstGeom prst="roundRect">
            <a:avLst>
              <a:gd name="adj" fmla="val 7143"/>
            </a:avLst>
          </a:prstGeom>
          <a:solidFill>
            <a:schemeClr val="accent2">
              <a:lumMod val="40000"/>
              <a:lumOff val="6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graphicFrame>
        <p:nvGraphicFramePr>
          <p:cNvPr id="14" name="Group 91"/>
          <p:cNvGraphicFramePr>
            <a:graphicFrameLocks noGrp="1"/>
          </p:cNvGraphicFramePr>
          <p:nvPr/>
        </p:nvGraphicFramePr>
        <p:xfrm>
          <a:off x="517281" y="1268413"/>
          <a:ext cx="8275026" cy="4997452"/>
        </p:xfrm>
        <a:graphic>
          <a:graphicData uri="http://schemas.openxmlformats.org/drawingml/2006/table">
            <a:tbl>
              <a:tblPr/>
              <a:tblGrid>
                <a:gridCol w="526327"/>
                <a:gridCol w="5212119"/>
                <a:gridCol w="2536580"/>
              </a:tblGrid>
              <a:tr h="792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№ п/п</a:t>
                      </a:r>
                    </a:p>
                  </a:txBody>
                  <a:tcPr marL="63305" marR="63305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Показатель </a:t>
                      </a:r>
                    </a:p>
                  </a:txBody>
                  <a:tcPr marL="63305" marR="6330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2006г.  -  10 мес. 2011 г.</a:t>
                      </a:r>
                    </a:p>
                  </a:txBody>
                  <a:tcPr marL="63305" marR="6330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1.</a:t>
                      </a:r>
                    </a:p>
                  </a:txBody>
                  <a:tcPr marL="63305" marR="63305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Обучено принципам и методам «Бережливое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производство» 100% персонала, чел.</a:t>
                      </a:r>
                    </a:p>
                  </a:txBody>
                  <a:tcPr marL="63305" marR="6330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90 930</a:t>
                      </a:r>
                    </a:p>
                  </a:txBody>
                  <a:tcPr marL="63305" marR="6330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2.</a:t>
                      </a:r>
                    </a:p>
                  </a:txBody>
                  <a:tcPr marL="63305" marR="63305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Подготовлено специалистов по развитию «Производственной системы «КАМАЗ», чел.</a:t>
                      </a:r>
                    </a:p>
                  </a:txBody>
                  <a:tcPr marL="63305" marR="6330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619</a:t>
                      </a:r>
                    </a:p>
                  </a:txBody>
                  <a:tcPr marL="63305" marR="6330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3.</a:t>
                      </a:r>
                    </a:p>
                  </a:txBody>
                  <a:tcPr marL="63305" marR="63305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Подано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  кайдзен - предложений</a:t>
                      </a:r>
                    </a:p>
                  </a:txBody>
                  <a:tcPr marL="63305" marR="6330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422 490</a:t>
                      </a:r>
                    </a:p>
                  </a:txBody>
                  <a:tcPr marL="63305" marR="6330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4.</a:t>
                      </a:r>
                    </a:p>
                  </a:txBody>
                  <a:tcPr marL="63305" marR="63305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Внедрено кайдзен - предложений</a:t>
                      </a:r>
                    </a:p>
                  </a:txBody>
                  <a:tcPr marL="63305" marR="6330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341 694</a:t>
                      </a:r>
                    </a:p>
                  </a:txBody>
                  <a:tcPr marL="63305" marR="6330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5.</a:t>
                      </a:r>
                    </a:p>
                  </a:txBody>
                  <a:tcPr marL="63305" marR="63305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Открыто проектов</a:t>
                      </a:r>
                    </a:p>
                  </a:txBody>
                  <a:tcPr marL="63305" marR="6330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11 431</a:t>
                      </a:r>
                    </a:p>
                  </a:txBody>
                  <a:tcPr marL="63305" marR="6330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6.</a:t>
                      </a:r>
                    </a:p>
                  </a:txBody>
                  <a:tcPr marL="63305" marR="63305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Внедрено проектов</a:t>
                      </a:r>
                    </a:p>
                  </a:txBody>
                  <a:tcPr marL="63305" marR="6330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8 207</a:t>
                      </a:r>
                    </a:p>
                  </a:txBody>
                  <a:tcPr marL="63305" marR="6330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8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.</a:t>
                      </a:r>
                    </a:p>
                  </a:txBody>
                  <a:tcPr marL="63305" marR="63305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Высвобождено площадей, кв.м</a:t>
                      </a:r>
                    </a:p>
                  </a:txBody>
                  <a:tcPr marL="63305" marR="6330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363 988</a:t>
                      </a:r>
                    </a:p>
                  </a:txBody>
                  <a:tcPr marL="63305" marR="6330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9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.</a:t>
                      </a:r>
                    </a:p>
                  </a:txBody>
                  <a:tcPr marL="63305" marR="63305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Высвобождено оборудования, ед.</a:t>
                      </a:r>
                    </a:p>
                  </a:txBody>
                  <a:tcPr marL="63305" marR="6330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4 479</a:t>
                      </a:r>
                    </a:p>
                  </a:txBody>
                  <a:tcPr marL="63305" marR="6330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0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.</a:t>
                      </a:r>
                    </a:p>
                  </a:txBody>
                  <a:tcPr marL="63305" marR="63305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 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Получен экономический эффект</a:t>
                      </a:r>
                    </a:p>
                  </a:txBody>
                  <a:tcPr marL="63305" marR="6330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16 млрд.руб.</a:t>
                      </a:r>
                    </a:p>
                  </a:txBody>
                  <a:tcPr marL="63305" marR="6330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.</a:t>
                      </a:r>
                    </a:p>
                  </a:txBody>
                  <a:tcPr marL="63305" marR="63305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Затраты на развитие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PSK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(0,7% от экономического эффекта)</a:t>
                      </a:r>
                    </a:p>
                  </a:txBody>
                  <a:tcPr marL="63305" marR="6330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114 млн.руб.</a:t>
                      </a:r>
                    </a:p>
                  </a:txBody>
                  <a:tcPr marL="63305" marR="6330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228600"/>
            <a:ext cx="63822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57200" y="6248400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ROI</a:t>
            </a:r>
            <a:r>
              <a:rPr lang="ru-RU" sz="20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4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PSK</a:t>
            </a:r>
            <a:r>
              <a:rPr lang="ru-RU" sz="14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sz="20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119 </a:t>
            </a:r>
            <a:r>
              <a:rPr lang="ru-RU" sz="20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en-US" sz="20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140 </a:t>
            </a:r>
            <a:r>
              <a:rPr lang="ru-RU" sz="20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прибыльность инвестиций</a:t>
            </a:r>
            <a:endParaRPr lang="ru-RU" sz="2000" b="1" u="none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Практические примеры</a:t>
            </a:r>
            <a:endParaRPr lang="ru-RU" sz="32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Содержимое 5" descr="IMG_0758_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295400"/>
            <a:ext cx="4307840" cy="4876800"/>
          </a:xfrm>
        </p:spPr>
      </p:pic>
      <p:pic>
        <p:nvPicPr>
          <p:cNvPr id="5" name="Picture 3" descr="P6080021_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2714" y="1295400"/>
            <a:ext cx="4391794" cy="48768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OtaFQm.VEKmQl.VsU.YR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HInjPeJsEKmV_RHvUDLw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8EvyPvlE.STbKNiSrCb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vD__Eu7EC5ywIiMMbTG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bcnjj_vKkuOVabJ9UF9q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Jg618cWFECSF6cnn5zYO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HVFuQklYU6jnjpaVqFxe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XpOkOAUOEeBn415my1Sn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XwhPBDjUUSQyr3HsGMnS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3RWnZZy20CxuSEWEGCU8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w11IWRr.kmPzFoorqoWT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xPYyjsmc0itbQeHKGzlS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j4iMNB09U.TGbgcFNlqX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w5uGIc4X0qPDyIMx5pxZQ"/>
</p:tagLst>
</file>

<file path=ppt/theme/theme1.xml><?xml version="1.0" encoding="utf-8"?>
<a:theme xmlns:a="http://schemas.openxmlformats.org/drawingml/2006/main" name="1_Мой шаблон 1">
  <a:themeElements>
    <a:clrScheme name="1_Мой шаблон 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Мой шаблон 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Мой шаблон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Мой шаблон 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Мой шаблон 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Мой шаблон 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Мой шаблон 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Мой шаблон 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Мой шаблон 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Мой шаблон 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Мой шаблон 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Мой шаблон 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Мой шаблон 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Мой шаблон 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1 Часы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17533</TotalTime>
  <Words>995</Words>
  <Application>Microsoft Office PowerPoint</Application>
  <PresentationFormat>Экран (4:3)</PresentationFormat>
  <Paragraphs>260</Paragraphs>
  <Slides>30</Slides>
  <Notes>10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3" baseType="lpstr">
      <vt:lpstr>1_Мой шаблон 1</vt:lpstr>
      <vt:lpstr>Тема1 Часы</vt:lpstr>
      <vt:lpstr>Лист Microsoft Office Excel 97-2003</vt:lpstr>
      <vt:lpstr>Слайд 1</vt:lpstr>
      <vt:lpstr>ТЕРМИНОЛОГИЯ</vt:lpstr>
      <vt:lpstr>Слайд 3</vt:lpstr>
      <vt:lpstr>Слайд 4</vt:lpstr>
      <vt:lpstr>Мы помогаем бизнесу и людям  увидеть и реализовать  свой потенциал</vt:lpstr>
      <vt:lpstr>Слайд 6</vt:lpstr>
      <vt:lpstr>Слайд 7</vt:lpstr>
      <vt:lpstr>Слайд 8</vt:lpstr>
      <vt:lpstr>Практические примеры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- Что мы увидели? Что Вам стало понятным? - Много пользы от такого «промышленного туризма»? </vt:lpstr>
      <vt:lpstr>Холдинги, компании, предприятия, организации, фирмы –  это социально-технические системы</vt:lpstr>
      <vt:lpstr>ПРОИЗВОДСТВЕННАЯ СИСТЕМА</vt:lpstr>
      <vt:lpstr>Слайд 20</vt:lpstr>
      <vt:lpstr>Результаты трансформации ПС после 2-х лет</vt:lpstr>
      <vt:lpstr>Обувная фабрика «Спартак» основана в 1916 году. </vt:lpstr>
      <vt:lpstr>Экономическая эффективность  от реализации 1-го проекта Бережливого производства</vt:lpstr>
      <vt:lpstr>Слайд 24</vt:lpstr>
      <vt:lpstr>Слайд 25</vt:lpstr>
      <vt:lpstr>Слайд 26</vt:lpstr>
      <vt:lpstr>Слайд 27</vt:lpstr>
      <vt:lpstr>Повышение производительности труда на основе Бережливого производства без инвестиций в основные средства: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Press</cp:lastModifiedBy>
  <cp:revision>692</cp:revision>
  <cp:lastPrinted>1601-01-01T00:00:00Z</cp:lastPrinted>
  <dcterms:created xsi:type="dcterms:W3CDTF">1601-01-01T00:00:00Z</dcterms:created>
  <dcterms:modified xsi:type="dcterms:W3CDTF">2012-12-14T10:26:03Z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